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Gantari Black"/>
      <p:bold r:id="rId41"/>
      <p:boldItalic r:id="rId42"/>
    </p:embeddedFont>
    <p:embeddedFont>
      <p:font typeface="Titillium Web"/>
      <p:regular r:id="rId43"/>
      <p:bold r:id="rId44"/>
      <p:italic r:id="rId45"/>
      <p:boldItalic r:id="rId46"/>
    </p:embeddedFont>
    <p:embeddedFont>
      <p:font typeface="Gantari ExtraBold"/>
      <p:bold r:id="rId47"/>
      <p:boldItalic r:id="rId48"/>
    </p:embeddedFont>
    <p:embeddedFont>
      <p:font typeface="Gantari SemiBold"/>
      <p:regular r:id="rId49"/>
      <p:bold r:id="rId50"/>
      <p:italic r:id="rId51"/>
      <p:boldItalic r:id="rId52"/>
    </p:embeddedFont>
    <p:embeddedFont>
      <p:font typeface="Gantari Light"/>
      <p:regular r:id="rId53"/>
      <p:bold r:id="rId54"/>
      <p:italic r:id="rId55"/>
      <p:boldItalic r:id="rId56"/>
    </p:embeddedFont>
    <p:embeddedFont>
      <p:font typeface="Gantari Medium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GantariBlack-boldItalic.fntdata"/><Relationship Id="rId41" Type="http://schemas.openxmlformats.org/officeDocument/2006/relationships/font" Target="fonts/GantariBlack-bold.fntdata"/><Relationship Id="rId44" Type="http://schemas.openxmlformats.org/officeDocument/2006/relationships/font" Target="fonts/TitilliumWeb-bold.fntdata"/><Relationship Id="rId43" Type="http://schemas.openxmlformats.org/officeDocument/2006/relationships/font" Target="fonts/TitilliumWeb-regular.fntdata"/><Relationship Id="rId46" Type="http://schemas.openxmlformats.org/officeDocument/2006/relationships/font" Target="fonts/TitilliumWeb-boldItalic.fntdata"/><Relationship Id="rId45" Type="http://schemas.openxmlformats.org/officeDocument/2006/relationships/font" Target="fonts/TitilliumWeb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GantariExtraBold-boldItalic.fntdata"/><Relationship Id="rId47" Type="http://schemas.openxmlformats.org/officeDocument/2006/relationships/font" Target="fonts/GantariExtraBold-bold.fntdata"/><Relationship Id="rId49" Type="http://schemas.openxmlformats.org/officeDocument/2006/relationships/font" Target="fonts/GantariSemiBold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Roboto-regular.fntdata"/><Relationship Id="rId36" Type="http://schemas.openxmlformats.org/officeDocument/2006/relationships/slide" Target="slides/slide30.xml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GantariMedium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GantariSemiBold-italic.fntdata"/><Relationship Id="rId50" Type="http://schemas.openxmlformats.org/officeDocument/2006/relationships/font" Target="fonts/GantariSemiBold-bold.fntdata"/><Relationship Id="rId53" Type="http://schemas.openxmlformats.org/officeDocument/2006/relationships/font" Target="fonts/GantariLight-regular.fntdata"/><Relationship Id="rId52" Type="http://schemas.openxmlformats.org/officeDocument/2006/relationships/font" Target="fonts/GantariSemiBold-boldItalic.fntdata"/><Relationship Id="rId11" Type="http://schemas.openxmlformats.org/officeDocument/2006/relationships/slide" Target="slides/slide5.xml"/><Relationship Id="rId55" Type="http://schemas.openxmlformats.org/officeDocument/2006/relationships/font" Target="fonts/GantariLight-italic.fntdata"/><Relationship Id="rId10" Type="http://schemas.openxmlformats.org/officeDocument/2006/relationships/slide" Target="slides/slide4.xml"/><Relationship Id="rId54" Type="http://schemas.openxmlformats.org/officeDocument/2006/relationships/font" Target="fonts/GantariLight-bold.fntdata"/><Relationship Id="rId13" Type="http://schemas.openxmlformats.org/officeDocument/2006/relationships/slide" Target="slides/slide7.xml"/><Relationship Id="rId57" Type="http://schemas.openxmlformats.org/officeDocument/2006/relationships/font" Target="fonts/GantariMedium-regular.fntdata"/><Relationship Id="rId12" Type="http://schemas.openxmlformats.org/officeDocument/2006/relationships/slide" Target="slides/slide6.xml"/><Relationship Id="rId56" Type="http://schemas.openxmlformats.org/officeDocument/2006/relationships/font" Target="fonts/GantariLight-boldItalic.fntdata"/><Relationship Id="rId15" Type="http://schemas.openxmlformats.org/officeDocument/2006/relationships/slide" Target="slides/slide9.xml"/><Relationship Id="rId59" Type="http://schemas.openxmlformats.org/officeDocument/2006/relationships/font" Target="fonts/GantariMedium-italic.fntdata"/><Relationship Id="rId14" Type="http://schemas.openxmlformats.org/officeDocument/2006/relationships/slide" Target="slides/slide8.xml"/><Relationship Id="rId58" Type="http://schemas.openxmlformats.org/officeDocument/2006/relationships/font" Target="fonts/GantariMedium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481e520ab_2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d481e520ab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d481e520ab_2_1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2d481e520ab_2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d481e520ab_2_1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2d481e520ab_2_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d481e520ab_2_2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d481e520ab_2_2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d481e520ab_2_2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2d481e520ab_2_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d481e520ab_2_2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2d481e520ab_2_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d481e520ab_2_2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d481e520ab_2_2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d481e520ab_2_2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d481e520ab_2_2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d481e520ab_2_260:notes"/>
          <p:cNvSpPr/>
          <p:nvPr>
            <p:ph idx="2" type="sldImg"/>
          </p:nvPr>
        </p:nvSpPr>
        <p:spPr>
          <a:xfrm>
            <a:off x="398463" y="692150"/>
            <a:ext cx="6151562" cy="3460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2d481e520ab_2_2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Pode -se fazer tudo isso... mas sempre vai precisar de gente... </a:t>
            </a:r>
            <a:endParaRPr/>
          </a:p>
          <a:p>
            <a:pPr indent="-232338" lvl="0" marL="346638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Costumamos chamar os colaboradores Lebes de sangue verde. 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Envolvimento e comprometimento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Galinha e ovo x Porco e Bacon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Colaboradora que se aposentou tinha mais de 30 anos de Lebes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Afastamento/férias extras para se cuidar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Baixa rotatividade de líderes</a:t>
            </a:r>
            <a:endParaRPr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Café da manhã</a:t>
            </a:r>
            <a:endParaRPr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Ligar no dia do aniversário</a:t>
            </a:r>
            <a:endParaRPr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E-mail do dia 15</a:t>
            </a:r>
            <a:endParaRPr sz="18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d481e520ab_2_2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2d481e520ab_2_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d481e520ab_2_281:notes"/>
          <p:cNvSpPr/>
          <p:nvPr>
            <p:ph idx="2" type="sldImg"/>
          </p:nvPr>
        </p:nvSpPr>
        <p:spPr>
          <a:xfrm>
            <a:off x="398463" y="692150"/>
            <a:ext cx="6151562" cy="3460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2d481e520ab_2_2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 sz="1800"/>
              <a:t>Reconhecimentos deste feitos que me orgulham muito.</a:t>
            </a:r>
            <a:endParaRPr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481e520ab_2_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2d481e520ab_2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d481e520ab_2_293:notes"/>
          <p:cNvSpPr/>
          <p:nvPr>
            <p:ph idx="2" type="sldImg"/>
          </p:nvPr>
        </p:nvSpPr>
        <p:spPr>
          <a:xfrm>
            <a:off x="398463" y="692150"/>
            <a:ext cx="6151562" cy="3460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2d481e520ab_2_293:notes"/>
          <p:cNvSpPr txBox="1"/>
          <p:nvPr>
            <p:ph idx="1" type="body"/>
          </p:nvPr>
        </p:nvSpPr>
        <p:spPr>
          <a:xfrm>
            <a:off x="694929" y="4383687"/>
            <a:ext cx="5559433" cy="4152967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t-B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Graduação para Gerentes de Lojas (Unisinos)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t-B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Pós-MBA para Executivos (FGV)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t-B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Pós-graduação para coordenadores corporativos (ESPM)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t-B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Subsídio de 40% de acordo com vagas disponíveis para colaboradores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t-B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Subsídio de cursos em até 80%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t-BR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Acesso amplo para convênios de desconto nas mensalidades dos colaboradores Lebes e seus dependentes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d481e520ab_2_3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2d481e520ab_2_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d481e520ab_2_310:notes"/>
          <p:cNvSpPr/>
          <p:nvPr>
            <p:ph idx="2" type="sldImg"/>
          </p:nvPr>
        </p:nvSpPr>
        <p:spPr>
          <a:xfrm>
            <a:off x="398463" y="692150"/>
            <a:ext cx="6151562" cy="3460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2d481e520ab_2_3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Pode -se fazer tudo isso... mas sempre vai precisar de gente... </a:t>
            </a:r>
            <a:endParaRPr/>
          </a:p>
          <a:p>
            <a:pPr indent="-232338" lvl="0" marL="346638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Costumamos chamar os colaboradores Lebes de sangue verde. 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Envolvimento e comprometimento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Galinha e ovo x Porco e Bacon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Colaboradora que se aposentou tinha mais de 30 anos de Lebes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Afastamento/férias extras para se cuidar</a:t>
            </a:r>
            <a:endParaRPr sz="1800"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Baixa rotatividade de líderes</a:t>
            </a:r>
            <a:endParaRPr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Café da manhã</a:t>
            </a:r>
            <a:endParaRPr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Ligar no dia do aniversário</a:t>
            </a:r>
            <a:endParaRPr/>
          </a:p>
          <a:p>
            <a:pPr indent="0" lvl="0" marL="16048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Font typeface="Roboto"/>
              <a:buNone/>
            </a:pPr>
            <a:r>
              <a:rPr lang="pt-BR" sz="18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E-mail do dia 15</a:t>
            </a:r>
            <a:endParaRPr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d481e520ab_2_3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d481e520ab_2_3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d481e520ab_2_3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d481e520ab_2_3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d481e520ab_2_3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d481e520ab_2_3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d481e520ab_2_3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2d481e520ab_2_3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d481e520ab_2_3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d481e520ab_2_3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d481e520ab_2_4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2d481e520ab_2_4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d481e520ab_2_4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2d481e520ab_2_4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d481e520ab_2_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d481e520ab_2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d481e520ab_2_4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2d481e520ab_2_4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d481e520ab_2_1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d481e520ab_2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d481e520ab_2_1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d481e520ab_2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481e520ab_2_1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d481e520ab_2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481e520ab_2_1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d481e520ab_2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d481e520ab_2_1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d481e520ab_2_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481e520ab_2_1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d481e520ab_2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50"/>
            </a:gs>
            <a:gs pos="100000">
              <a:srgbClr val="008A3E"/>
            </a:gs>
          </a:gsLst>
          <a:lin ang="540000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53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20.jpg"/><Relationship Id="rId5" Type="http://schemas.openxmlformats.org/officeDocument/2006/relationships/image" Target="../media/image19.jpg"/><Relationship Id="rId6" Type="http://schemas.openxmlformats.org/officeDocument/2006/relationships/image" Target="../media/image40.jpg"/><Relationship Id="rId7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28.jpg"/><Relationship Id="rId5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6" Type="http://schemas.openxmlformats.org/officeDocument/2006/relationships/image" Target="../media/image49.jpg"/><Relationship Id="rId7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6" Type="http://schemas.openxmlformats.org/officeDocument/2006/relationships/image" Target="../media/image2.png"/><Relationship Id="rId7" Type="http://schemas.openxmlformats.org/officeDocument/2006/relationships/image" Target="../media/image46.png"/><Relationship Id="rId8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Relationship Id="rId4" Type="http://schemas.openxmlformats.org/officeDocument/2006/relationships/image" Target="../media/image43.png"/><Relationship Id="rId5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4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2.png"/><Relationship Id="rId5" Type="http://schemas.openxmlformats.org/officeDocument/2006/relationships/image" Target="../media/image5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Relationship Id="rId5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7" Type="http://schemas.openxmlformats.org/officeDocument/2006/relationships/image" Target="../media/image9.jpg"/><Relationship Id="rId8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Relationship Id="rId4" Type="http://schemas.openxmlformats.org/officeDocument/2006/relationships/image" Target="../media/image53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7.jp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17.jpg"/><Relationship Id="rId7" Type="http://schemas.openxmlformats.org/officeDocument/2006/relationships/image" Target="../media/image51.pn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la de celular com texto preto sobre fundo branco&#10;&#10;Descrição gerada automaticamente" id="130" name="Google Shape;1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422" y="-105083"/>
            <a:ext cx="466442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/>
          <p:nvPr/>
        </p:nvSpPr>
        <p:spPr>
          <a:xfrm>
            <a:off x="0" y="-1"/>
            <a:ext cx="9143985" cy="5143499"/>
          </a:xfrm>
          <a:prstGeom prst="rect">
            <a:avLst/>
          </a:prstGeom>
          <a:solidFill>
            <a:srgbClr val="008A3E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15" y="3722881"/>
            <a:ext cx="9143985" cy="1420618"/>
          </a:xfrm>
          <a:prstGeom prst="rect">
            <a:avLst/>
          </a:prstGeom>
          <a:solidFill>
            <a:srgbClr val="D5E02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5"/>
          <p:cNvSpPr txBox="1"/>
          <p:nvPr/>
        </p:nvSpPr>
        <p:spPr>
          <a:xfrm>
            <a:off x="1015474" y="4033697"/>
            <a:ext cx="2735644" cy="39949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b="0" i="1" lang="pt-BR" sz="2100" u="none" cap="none" strike="noStrike">
                <a:solidFill>
                  <a:srgbClr val="00633E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Otelmo Drebes</a:t>
            </a:r>
            <a:endParaRPr b="0" i="1" sz="2100" u="none" cap="none" strike="noStrike">
              <a:solidFill>
                <a:srgbClr val="00633E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965529" y="793781"/>
            <a:ext cx="4617833" cy="115858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b="0" i="0" lang="pt-BR" sz="6000" u="none" cap="none" strike="noStrike">
                <a:solidFill>
                  <a:srgbClr val="FFFFFF"/>
                </a:solidFill>
                <a:latin typeface="Gantari Light"/>
                <a:ea typeface="Gantari Light"/>
                <a:cs typeface="Gantari Light"/>
                <a:sym typeface="Gantari Light"/>
              </a:rPr>
              <a:t>SUPER</a:t>
            </a:r>
            <a:r>
              <a:rPr b="1" i="0" lang="pt-BR" sz="6000" u="none" cap="none" strike="noStrike">
                <a:solidFill>
                  <a:srgbClr val="FFFFFF"/>
                </a:solidFill>
                <a:latin typeface="Gantari Black"/>
                <a:ea typeface="Gantari Black"/>
                <a:cs typeface="Gantari Black"/>
                <a:sym typeface="Gantari Black"/>
              </a:rPr>
              <a:t>AÇÃO</a:t>
            </a:r>
            <a:endParaRPr sz="1100"/>
          </a:p>
        </p:txBody>
      </p:sp>
      <p:pic>
        <p:nvPicPr>
          <p:cNvPr descr="Homem em pé com terno&#10;&#10;Descrição gerada automaticamente" id="135" name="Google Shape;135;p25"/>
          <p:cNvPicPr preferRelativeResize="0"/>
          <p:nvPr/>
        </p:nvPicPr>
        <p:blipFill rotWithShape="1">
          <a:blip r:embed="rId4">
            <a:alphaModFix/>
          </a:blip>
          <a:srcRect b="54197" l="30081" r="30580" t="10388"/>
          <a:stretch/>
        </p:blipFill>
        <p:spPr>
          <a:xfrm>
            <a:off x="5067272" y="284085"/>
            <a:ext cx="3597176" cy="486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3101" y="2680102"/>
            <a:ext cx="995606" cy="44171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965529" y="1852513"/>
            <a:ext cx="4906831" cy="92604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b="0" i="0" lang="pt-BR" sz="6000" u="none" cap="none" strike="noStrike">
                <a:solidFill>
                  <a:srgbClr val="FFFFFF"/>
                </a:solidFill>
                <a:latin typeface="Gantari Light"/>
                <a:ea typeface="Gantari Light"/>
                <a:cs typeface="Gantari Light"/>
                <a:sym typeface="Gantari Light"/>
              </a:rPr>
              <a:t>INOV</a:t>
            </a:r>
            <a:r>
              <a:rPr b="1" i="0" lang="pt-BR" sz="6000" u="none" cap="none" strike="noStrike">
                <a:solidFill>
                  <a:srgbClr val="FFFFFF"/>
                </a:solidFill>
                <a:latin typeface="Gantari Black"/>
                <a:ea typeface="Gantari Black"/>
                <a:cs typeface="Gantari Black"/>
                <a:sym typeface="Gantari Black"/>
              </a:rPr>
              <a:t>AÇÃO</a:t>
            </a:r>
            <a:endParaRPr sz="1100"/>
          </a:p>
        </p:txBody>
      </p:sp>
      <p:sp>
        <p:nvSpPr>
          <p:cNvPr id="138" name="Google Shape;138;p25"/>
          <p:cNvSpPr txBox="1"/>
          <p:nvPr/>
        </p:nvSpPr>
        <p:spPr>
          <a:xfrm>
            <a:off x="968530" y="2656895"/>
            <a:ext cx="2315114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 Grupo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5"/>
          <p:cNvSpPr txBox="1"/>
          <p:nvPr/>
        </p:nvSpPr>
        <p:spPr>
          <a:xfrm>
            <a:off x="1015474" y="755571"/>
            <a:ext cx="2315114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história de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5"/>
          <p:cNvSpPr/>
          <p:nvPr/>
        </p:nvSpPr>
        <p:spPr>
          <a:xfrm>
            <a:off x="-4742848" y="-1"/>
            <a:ext cx="4382945" cy="5143500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5"/>
          <p:cNvSpPr txBox="1"/>
          <p:nvPr/>
        </p:nvSpPr>
        <p:spPr>
          <a:xfrm>
            <a:off x="-4136202" y="1348872"/>
            <a:ext cx="4067318" cy="198515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25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1956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-3952963" y="2905718"/>
            <a:ext cx="225783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São Jerônimo</a:t>
            </a:r>
            <a:endParaRPr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1031323" y="4369604"/>
            <a:ext cx="2299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rgbClr val="00633E"/>
                </a:solidFill>
                <a:latin typeface="Gantari Light"/>
                <a:ea typeface="Gantari Light"/>
                <a:cs typeface="Gantari Light"/>
                <a:sym typeface="Gantari Light"/>
              </a:rPr>
              <a:t>Presidente Grupo Lebes</a:t>
            </a:r>
            <a:endParaRPr i="1" sz="1500">
              <a:solidFill>
                <a:srgbClr val="00633E"/>
              </a:solidFill>
              <a:latin typeface="Gantari Light"/>
              <a:ea typeface="Gantari Light"/>
              <a:cs typeface="Gantari Light"/>
              <a:sym typeface="Gantari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54958" y="216548"/>
            <a:ext cx="3038118" cy="2077742"/>
          </a:xfrm>
          <a:prstGeom prst="roundRect">
            <a:avLst>
              <a:gd fmla="val 9502" name="adj"/>
            </a:avLst>
          </a:prstGeom>
          <a:noFill/>
          <a:ln>
            <a:noFill/>
          </a:ln>
        </p:spPr>
      </p:pic>
      <p:pic>
        <p:nvPicPr>
          <p:cNvPr descr="Prédio alto com rua e prédios ao fundo&#10;&#10;Descrição gerada automaticamente" id="248" name="Google Shape;24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54958" y="2407724"/>
            <a:ext cx="3038118" cy="1826976"/>
          </a:xfrm>
          <a:prstGeom prst="roundRect">
            <a:avLst>
              <a:gd fmla="val 15356" name="adj"/>
            </a:avLst>
          </a:prstGeom>
          <a:noFill/>
          <a:ln>
            <a:noFill/>
          </a:ln>
        </p:spPr>
      </p:pic>
      <p:sp>
        <p:nvSpPr>
          <p:cNvPr id="249" name="Google Shape;249;p34"/>
          <p:cNvSpPr txBox="1"/>
          <p:nvPr/>
        </p:nvSpPr>
        <p:spPr>
          <a:xfrm>
            <a:off x="504682" y="1325524"/>
            <a:ext cx="3213640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Últimos 5 anos pautados pela digitalização acelerada pós-pandemia e expansão de lojas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4"/>
          <p:cNvSpPr txBox="1"/>
          <p:nvPr/>
        </p:nvSpPr>
        <p:spPr>
          <a:xfrm>
            <a:off x="504683" y="505228"/>
            <a:ext cx="4067318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54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EXPANSÃO</a:t>
            </a:r>
            <a:endParaRPr sz="8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504683" y="3283650"/>
            <a:ext cx="406731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50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64 anos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4"/>
          <p:cNvSpPr txBox="1"/>
          <p:nvPr/>
        </p:nvSpPr>
        <p:spPr>
          <a:xfrm>
            <a:off x="504682" y="3958997"/>
            <a:ext cx="3213640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rgbClr val="D5E028"/>
                </a:solidFill>
                <a:latin typeface="Calibri"/>
                <a:ea typeface="Calibri"/>
                <a:cs typeface="Calibri"/>
                <a:sym typeface="Calibri"/>
              </a:rPr>
              <a:t>160 lojas</a:t>
            </a:r>
            <a:endParaRPr sz="21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4"/>
          <p:cNvSpPr txBox="1"/>
          <p:nvPr/>
        </p:nvSpPr>
        <p:spPr>
          <a:xfrm>
            <a:off x="4694492" y="2602183"/>
            <a:ext cx="4067317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0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2 anos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4694492" y="3876644"/>
            <a:ext cx="3213640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D5E028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204 lojas</a:t>
            </a:r>
            <a:endParaRPr b="1" sz="3000">
              <a:solidFill>
                <a:srgbClr val="D5E028"/>
              </a:solidFill>
              <a:latin typeface="Gantari SemiBold"/>
              <a:ea typeface="Gantari SemiBold"/>
              <a:cs typeface="Gantari SemiBold"/>
              <a:sym typeface="Gantari SemiBold"/>
            </a:endParaRPr>
          </a:p>
        </p:txBody>
      </p:sp>
      <p:sp>
        <p:nvSpPr>
          <p:cNvPr id="255" name="Google Shape;255;p34"/>
          <p:cNvSpPr/>
          <p:nvPr/>
        </p:nvSpPr>
        <p:spPr>
          <a:xfrm flipH="1" rot="9970075">
            <a:off x="-1270832" y="-202667"/>
            <a:ext cx="9157802" cy="2981778"/>
          </a:xfrm>
          <a:prstGeom prst="arc">
            <a:avLst>
              <a:gd fmla="val 11999253" name="adj1"/>
              <a:gd fmla="val 21295598" name="adj2"/>
            </a:avLst>
          </a:prstGeom>
          <a:noFill/>
          <a:ln cap="flat" cmpd="sng" w="76200">
            <a:solidFill>
              <a:srgbClr val="D5E028"/>
            </a:solidFill>
            <a:prstDash val="solid"/>
            <a:miter lim="800000"/>
            <a:headEnd len="sm" w="sm" type="none"/>
            <a:tailEnd len="med" w="med" type="stealth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/>
          <p:nvPr/>
        </p:nvSpPr>
        <p:spPr>
          <a:xfrm>
            <a:off x="1" y="4430486"/>
            <a:ext cx="9144000" cy="713015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/>
          <p:nvPr/>
        </p:nvSpPr>
        <p:spPr>
          <a:xfrm>
            <a:off x="1" y="4430486"/>
            <a:ext cx="9144000" cy="713015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5"/>
          <p:cNvSpPr/>
          <p:nvPr/>
        </p:nvSpPr>
        <p:spPr>
          <a:xfrm>
            <a:off x="4408714" y="4267201"/>
            <a:ext cx="326572" cy="3265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p35"/>
          <p:cNvCxnSpPr/>
          <p:nvPr/>
        </p:nvCxnSpPr>
        <p:spPr>
          <a:xfrm flipH="1" rot="10800000">
            <a:off x="-1" y="4430486"/>
            <a:ext cx="4408715" cy="1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35"/>
          <p:cNvCxnSpPr/>
          <p:nvPr/>
        </p:nvCxnSpPr>
        <p:spPr>
          <a:xfrm flipH="1" rot="10800000">
            <a:off x="4735285" y="4430486"/>
            <a:ext cx="4408715" cy="1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1640" y="872842"/>
            <a:ext cx="2300719" cy="331271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5"/>
          <p:cNvSpPr txBox="1"/>
          <p:nvPr/>
        </p:nvSpPr>
        <p:spPr>
          <a:xfrm>
            <a:off x="3551950" y="1763904"/>
            <a:ext cx="2040099" cy="90022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2024</a:t>
            </a:r>
            <a:endParaRPr sz="1100"/>
          </a:p>
        </p:txBody>
      </p:sp>
      <p:pic>
        <p:nvPicPr>
          <p:cNvPr id="268" name="Google Shape;26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7"/>
          <p:cNvPicPr preferRelativeResize="0"/>
          <p:nvPr/>
        </p:nvPicPr>
        <p:blipFill rotWithShape="1">
          <a:blip r:embed="rId3">
            <a:alphaModFix/>
          </a:blip>
          <a:srcRect b="1843" l="36447" r="1711" t="6440"/>
          <a:stretch/>
        </p:blipFill>
        <p:spPr>
          <a:xfrm>
            <a:off x="2929487" y="1"/>
            <a:ext cx="62145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7"/>
          <p:cNvSpPr txBox="1"/>
          <p:nvPr/>
        </p:nvSpPr>
        <p:spPr>
          <a:xfrm>
            <a:off x="433134" y="514757"/>
            <a:ext cx="292948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Palmeira das Missões</a:t>
            </a:r>
            <a:endParaRPr sz="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429706" y="770237"/>
            <a:ext cx="1387064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D5E028"/>
                </a:solidFill>
                <a:latin typeface="Calibri"/>
                <a:ea typeface="Calibri"/>
                <a:cs typeface="Calibri"/>
                <a:sym typeface="Calibri"/>
              </a:rPr>
              <a:t>06/ Junho</a:t>
            </a:r>
            <a:endParaRPr sz="18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7"/>
          <p:cNvSpPr txBox="1"/>
          <p:nvPr/>
        </p:nvSpPr>
        <p:spPr>
          <a:xfrm>
            <a:off x="433134" y="1199149"/>
            <a:ext cx="292948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Formigueiro</a:t>
            </a:r>
            <a:endParaRPr sz="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7"/>
          <p:cNvSpPr txBox="1"/>
          <p:nvPr/>
        </p:nvSpPr>
        <p:spPr>
          <a:xfrm>
            <a:off x="429707" y="1454629"/>
            <a:ext cx="122786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D5E028"/>
                </a:solidFill>
                <a:latin typeface="Calibri"/>
                <a:ea typeface="Calibri"/>
                <a:cs typeface="Calibri"/>
                <a:sym typeface="Calibri"/>
              </a:rPr>
              <a:t>19/ Julho</a:t>
            </a:r>
            <a:endParaRPr sz="18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7"/>
          <p:cNvSpPr txBox="1"/>
          <p:nvPr/>
        </p:nvSpPr>
        <p:spPr>
          <a:xfrm>
            <a:off x="433134" y="1883607"/>
            <a:ext cx="292948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Três de Maio</a:t>
            </a:r>
            <a:endParaRPr sz="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7"/>
          <p:cNvSpPr txBox="1"/>
          <p:nvPr/>
        </p:nvSpPr>
        <p:spPr>
          <a:xfrm>
            <a:off x="429707" y="2139087"/>
            <a:ext cx="122786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D5E028"/>
                </a:solidFill>
                <a:latin typeface="Calibri"/>
                <a:ea typeface="Calibri"/>
                <a:cs typeface="Calibri"/>
                <a:sym typeface="Calibri"/>
              </a:rPr>
              <a:t>27/ Julho</a:t>
            </a:r>
            <a:endParaRPr sz="18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7"/>
          <p:cNvSpPr txBox="1"/>
          <p:nvPr/>
        </p:nvSpPr>
        <p:spPr>
          <a:xfrm>
            <a:off x="433134" y="2574482"/>
            <a:ext cx="292948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Alvorada</a:t>
            </a:r>
            <a:endParaRPr sz="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7"/>
          <p:cNvSpPr txBox="1"/>
          <p:nvPr/>
        </p:nvSpPr>
        <p:spPr>
          <a:xfrm>
            <a:off x="429706" y="2829962"/>
            <a:ext cx="1387064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D5E028"/>
                </a:solidFill>
                <a:latin typeface="Calibri"/>
                <a:ea typeface="Calibri"/>
                <a:cs typeface="Calibri"/>
                <a:sym typeface="Calibri"/>
              </a:rPr>
              <a:t>14/ Agosto</a:t>
            </a:r>
            <a:endParaRPr sz="18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7"/>
          <p:cNvSpPr txBox="1"/>
          <p:nvPr/>
        </p:nvSpPr>
        <p:spPr>
          <a:xfrm>
            <a:off x="433134" y="3265356"/>
            <a:ext cx="292948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Centro Histórico POA</a:t>
            </a:r>
            <a:endParaRPr sz="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7"/>
          <p:cNvSpPr txBox="1"/>
          <p:nvPr/>
        </p:nvSpPr>
        <p:spPr>
          <a:xfrm>
            <a:off x="429707" y="3520836"/>
            <a:ext cx="167582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D5E028"/>
                </a:solidFill>
                <a:latin typeface="Calibri"/>
                <a:ea typeface="Calibri"/>
                <a:cs typeface="Calibri"/>
                <a:sym typeface="Calibri"/>
              </a:rPr>
              <a:t>19/ Setembro</a:t>
            </a:r>
            <a:endParaRPr sz="18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433134" y="3999582"/>
            <a:ext cx="292948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Canela</a:t>
            </a:r>
            <a:endParaRPr sz="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7"/>
          <p:cNvSpPr txBox="1"/>
          <p:nvPr/>
        </p:nvSpPr>
        <p:spPr>
          <a:xfrm>
            <a:off x="429707" y="4255062"/>
            <a:ext cx="167582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D5E028"/>
                </a:solidFill>
                <a:latin typeface="Calibri"/>
                <a:ea typeface="Calibri"/>
                <a:cs typeface="Calibri"/>
                <a:sym typeface="Calibri"/>
              </a:rPr>
              <a:t>26/ Setembro</a:t>
            </a:r>
            <a:endParaRPr sz="18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p37"/>
          <p:cNvCxnSpPr>
            <a:endCxn id="293" idx="0"/>
          </p:cNvCxnSpPr>
          <p:nvPr/>
        </p:nvCxnSpPr>
        <p:spPr>
          <a:xfrm>
            <a:off x="314265" y="661751"/>
            <a:ext cx="0" cy="3429900"/>
          </a:xfrm>
          <a:prstGeom prst="straightConnector1">
            <a:avLst/>
          </a:prstGeom>
          <a:noFill/>
          <a:ln cap="flat" cmpd="sng" w="12700">
            <a:solidFill>
              <a:srgbClr val="D5E02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4" name="Google Shape;294;p37"/>
          <p:cNvSpPr/>
          <p:nvPr/>
        </p:nvSpPr>
        <p:spPr>
          <a:xfrm>
            <a:off x="231969" y="621503"/>
            <a:ext cx="164592" cy="164592"/>
          </a:xfrm>
          <a:prstGeom prst="ellipse">
            <a:avLst/>
          </a:prstGeom>
          <a:solidFill>
            <a:srgbClr val="D5E028"/>
          </a:solidFill>
          <a:ln cap="flat" cmpd="sng" w="12700">
            <a:solidFill>
              <a:srgbClr val="00633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7"/>
          <p:cNvSpPr/>
          <p:nvPr/>
        </p:nvSpPr>
        <p:spPr>
          <a:xfrm>
            <a:off x="231969" y="1279870"/>
            <a:ext cx="164592" cy="164592"/>
          </a:xfrm>
          <a:prstGeom prst="ellipse">
            <a:avLst/>
          </a:prstGeom>
          <a:solidFill>
            <a:srgbClr val="D5E028"/>
          </a:solidFill>
          <a:ln cap="flat" cmpd="sng" w="12700">
            <a:solidFill>
              <a:srgbClr val="00633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7"/>
          <p:cNvSpPr/>
          <p:nvPr/>
        </p:nvSpPr>
        <p:spPr>
          <a:xfrm>
            <a:off x="231969" y="1958813"/>
            <a:ext cx="164592" cy="164592"/>
          </a:xfrm>
          <a:prstGeom prst="ellipse">
            <a:avLst/>
          </a:prstGeom>
          <a:solidFill>
            <a:srgbClr val="D5E028"/>
          </a:solidFill>
          <a:ln cap="flat" cmpd="sng" w="12700">
            <a:solidFill>
              <a:srgbClr val="00633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7"/>
          <p:cNvSpPr/>
          <p:nvPr/>
        </p:nvSpPr>
        <p:spPr>
          <a:xfrm>
            <a:off x="231969" y="2685761"/>
            <a:ext cx="164592" cy="164592"/>
          </a:xfrm>
          <a:prstGeom prst="ellipse">
            <a:avLst/>
          </a:prstGeom>
          <a:solidFill>
            <a:srgbClr val="D5E028"/>
          </a:solidFill>
          <a:ln cap="flat" cmpd="sng" w="12700">
            <a:solidFill>
              <a:srgbClr val="00633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7"/>
          <p:cNvSpPr/>
          <p:nvPr/>
        </p:nvSpPr>
        <p:spPr>
          <a:xfrm>
            <a:off x="231969" y="3357845"/>
            <a:ext cx="164592" cy="164592"/>
          </a:xfrm>
          <a:prstGeom prst="ellipse">
            <a:avLst/>
          </a:prstGeom>
          <a:solidFill>
            <a:srgbClr val="D5E028"/>
          </a:solidFill>
          <a:ln cap="flat" cmpd="sng" w="12700">
            <a:solidFill>
              <a:srgbClr val="00633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7"/>
          <p:cNvSpPr/>
          <p:nvPr/>
        </p:nvSpPr>
        <p:spPr>
          <a:xfrm>
            <a:off x="231969" y="4091651"/>
            <a:ext cx="164592" cy="164592"/>
          </a:xfrm>
          <a:prstGeom prst="ellipse">
            <a:avLst/>
          </a:prstGeom>
          <a:solidFill>
            <a:srgbClr val="D5E028"/>
          </a:solidFill>
          <a:ln cap="flat" cmpd="sng" w="12700">
            <a:solidFill>
              <a:srgbClr val="00633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9" name="Google Shape;299;p37"/>
          <p:cNvCxnSpPr>
            <a:stCxn id="293" idx="4"/>
          </p:cNvCxnSpPr>
          <p:nvPr/>
        </p:nvCxnSpPr>
        <p:spPr>
          <a:xfrm>
            <a:off x="314265" y="4256243"/>
            <a:ext cx="0" cy="596700"/>
          </a:xfrm>
          <a:prstGeom prst="straightConnector1">
            <a:avLst/>
          </a:prstGeom>
          <a:noFill/>
          <a:ln cap="flat" cmpd="sng" w="19050">
            <a:solidFill>
              <a:srgbClr val="D5E028"/>
            </a:solidFill>
            <a:prstDash val="dash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pessoa, no interior, homem, comida&#10;&#10;Descrição gerada automaticamente" id="304" name="Google Shape;30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1975" y="2571749"/>
            <a:ext cx="4872038" cy="2743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dicional rede de lojas do RS, Lebes abre 153 empregos com salário de até  R$ 10 mil | GZH" id="305" name="Google Shape;305;p38"/>
          <p:cNvPicPr preferRelativeResize="0"/>
          <p:nvPr/>
        </p:nvPicPr>
        <p:blipFill rotWithShape="1">
          <a:blip r:embed="rId4">
            <a:alphaModFix/>
          </a:blip>
          <a:srcRect b="16115" l="0" r="0" t="0"/>
          <a:stretch/>
        </p:blipFill>
        <p:spPr>
          <a:xfrm>
            <a:off x="4371976" y="-1"/>
            <a:ext cx="4772025" cy="266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 rotWithShape="1">
          <a:blip r:embed="rId5">
            <a:alphaModFix/>
          </a:blip>
          <a:srcRect b="15152" l="11146" r="0" t="13946"/>
          <a:stretch/>
        </p:blipFill>
        <p:spPr>
          <a:xfrm>
            <a:off x="-363335" y="2623206"/>
            <a:ext cx="4735310" cy="252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8"/>
          <p:cNvPicPr preferRelativeResize="0"/>
          <p:nvPr/>
        </p:nvPicPr>
        <p:blipFill rotWithShape="1">
          <a:blip r:embed="rId6">
            <a:alphaModFix/>
          </a:blip>
          <a:srcRect b="0" l="7936" r="0" t="32000"/>
          <a:stretch/>
        </p:blipFill>
        <p:spPr>
          <a:xfrm>
            <a:off x="-363336" y="-1"/>
            <a:ext cx="4735310" cy="262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0729" y="-107156"/>
            <a:ext cx="9254729" cy="616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pessoa, quarto, cassino, cena&#10;&#10;Descrição gerada automaticamente" id="319" name="Google Shape;319;p40"/>
          <p:cNvPicPr preferRelativeResize="0"/>
          <p:nvPr/>
        </p:nvPicPr>
        <p:blipFill rotWithShape="1">
          <a:blip r:embed="rId3">
            <a:alphaModFix/>
          </a:blip>
          <a:srcRect b="4639" l="0" r="0" t="7749"/>
          <a:stretch/>
        </p:blipFill>
        <p:spPr>
          <a:xfrm>
            <a:off x="0" y="-23194"/>
            <a:ext cx="9184076" cy="379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0"/>
          <p:cNvSpPr txBox="1"/>
          <p:nvPr/>
        </p:nvSpPr>
        <p:spPr>
          <a:xfrm>
            <a:off x="457113" y="3857245"/>
            <a:ext cx="2931226" cy="1061807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GENTE</a:t>
            </a:r>
            <a:endParaRPr b="1" sz="4500">
              <a:solidFill>
                <a:srgbClr val="D5E028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322" name="Google Shape;322;p40"/>
          <p:cNvSpPr txBox="1"/>
          <p:nvPr/>
        </p:nvSpPr>
        <p:spPr>
          <a:xfrm>
            <a:off x="4936159" y="3899254"/>
            <a:ext cx="4408715" cy="969473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4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INOVAÇÃO</a:t>
            </a:r>
            <a:endParaRPr b="1" sz="4100">
              <a:solidFill>
                <a:srgbClr val="D5E028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323" name="Google Shape;323;p40"/>
          <p:cNvSpPr txBox="1"/>
          <p:nvPr/>
        </p:nvSpPr>
        <p:spPr>
          <a:xfrm>
            <a:off x="3268652" y="3771846"/>
            <a:ext cx="2040099" cy="83097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5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JEITO</a:t>
            </a:r>
            <a:endParaRPr sz="1100"/>
          </a:p>
        </p:txBody>
      </p:sp>
      <p:sp>
        <p:nvSpPr>
          <p:cNvPr id="324" name="Google Shape;324;p40"/>
          <p:cNvSpPr txBox="1"/>
          <p:nvPr/>
        </p:nvSpPr>
        <p:spPr>
          <a:xfrm>
            <a:off x="3351949" y="4243925"/>
            <a:ext cx="18735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1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LEBES</a:t>
            </a:r>
            <a:endParaRPr sz="4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1"/>
          <p:cNvSpPr txBox="1"/>
          <p:nvPr/>
        </p:nvSpPr>
        <p:spPr>
          <a:xfrm>
            <a:off x="908955" y="1883832"/>
            <a:ext cx="7518971" cy="17773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PESSOAS</a:t>
            </a:r>
            <a:endParaRPr b="1" sz="8600">
              <a:solidFill>
                <a:schemeClr val="lt1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331" name="Google Shape;331;p41"/>
          <p:cNvSpPr/>
          <p:nvPr/>
        </p:nvSpPr>
        <p:spPr>
          <a:xfrm flipH="1" rot="10800000">
            <a:off x="1425178" y="3424091"/>
            <a:ext cx="6493669" cy="34289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1"/>
          <p:cNvSpPr txBox="1"/>
          <p:nvPr/>
        </p:nvSpPr>
        <p:spPr>
          <a:xfrm>
            <a:off x="1663600" y="1289797"/>
            <a:ext cx="6357133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2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A FORÇA DAS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1"/>
          <p:cNvSpPr txBox="1"/>
          <p:nvPr/>
        </p:nvSpPr>
        <p:spPr>
          <a:xfrm>
            <a:off x="1178274" y="3618347"/>
            <a:ext cx="678745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Importância dos colaboradores na trajetória da empresa</a:t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2"/>
          <p:cNvSpPr/>
          <p:nvPr/>
        </p:nvSpPr>
        <p:spPr>
          <a:xfrm>
            <a:off x="13" y="-1"/>
            <a:ext cx="4571986" cy="5143500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2"/>
          <p:cNvSpPr txBox="1"/>
          <p:nvPr/>
        </p:nvSpPr>
        <p:spPr>
          <a:xfrm>
            <a:off x="315641" y="2449204"/>
            <a:ext cx="4256358" cy="13965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86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gente</a:t>
            </a:r>
            <a:endParaRPr sz="11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2"/>
          <p:cNvSpPr txBox="1"/>
          <p:nvPr/>
        </p:nvSpPr>
        <p:spPr>
          <a:xfrm>
            <a:off x="315641" y="2441185"/>
            <a:ext cx="225783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600">
                <a:solidFill>
                  <a:srgbClr val="FF9B00"/>
                </a:solidFill>
                <a:latin typeface="Gantari Black"/>
                <a:ea typeface="Gantari Black"/>
                <a:cs typeface="Gantari Black"/>
                <a:sym typeface="Gantari Black"/>
              </a:rPr>
              <a:t>Não tem</a:t>
            </a:r>
            <a:endParaRPr b="1" i="1" sz="700">
              <a:solidFill>
                <a:srgbClr val="FF9B00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pic>
        <p:nvPicPr>
          <p:cNvPr id="341" name="Google Shape;34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2"/>
          <p:cNvSpPr txBox="1"/>
          <p:nvPr/>
        </p:nvSpPr>
        <p:spPr>
          <a:xfrm>
            <a:off x="315641" y="2044247"/>
            <a:ext cx="3706169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Gestão sem Liderança</a:t>
            </a:r>
            <a:endParaRPr sz="500">
              <a:solidFill>
                <a:schemeClr val="lt1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  <p:sp>
        <p:nvSpPr>
          <p:cNvPr id="343" name="Google Shape;343;p42"/>
          <p:cNvSpPr txBox="1"/>
          <p:nvPr/>
        </p:nvSpPr>
        <p:spPr>
          <a:xfrm>
            <a:off x="4779153" y="2651182"/>
            <a:ext cx="4256358" cy="992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60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resultados</a:t>
            </a:r>
            <a:endParaRPr sz="8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2"/>
          <p:cNvSpPr txBox="1"/>
          <p:nvPr/>
        </p:nvSpPr>
        <p:spPr>
          <a:xfrm>
            <a:off x="4779153" y="2441185"/>
            <a:ext cx="225783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600">
                <a:solidFill>
                  <a:srgbClr val="FF9B00"/>
                </a:solidFill>
                <a:latin typeface="Gantari Black"/>
                <a:ea typeface="Gantari Black"/>
                <a:cs typeface="Gantari Black"/>
                <a:sym typeface="Gantari Black"/>
              </a:rPr>
              <a:t>Não tem</a:t>
            </a:r>
            <a:endParaRPr b="1" i="1" sz="700">
              <a:solidFill>
                <a:srgbClr val="FF9B00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345" name="Google Shape;345;p42"/>
          <p:cNvSpPr txBox="1"/>
          <p:nvPr/>
        </p:nvSpPr>
        <p:spPr>
          <a:xfrm>
            <a:off x="4779153" y="2044246"/>
            <a:ext cx="3706169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Liderança sem Gestão</a:t>
            </a:r>
            <a:endParaRPr sz="500">
              <a:solidFill>
                <a:schemeClr val="lt1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  <p:pic>
        <p:nvPicPr>
          <p:cNvPr id="346" name="Google Shape;34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777" y="800108"/>
            <a:ext cx="1102453" cy="67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2109" y="676958"/>
            <a:ext cx="1055543" cy="822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3" name="Google Shape;353;p4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sp>
        <p:nvSpPr>
          <p:cNvPr id="354" name="Google Shape;354;p43"/>
          <p:cNvSpPr/>
          <p:nvPr/>
        </p:nvSpPr>
        <p:spPr>
          <a:xfrm>
            <a:off x="0" y="-48375"/>
            <a:ext cx="9168300" cy="51999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8A3E"/>
              </a:gs>
            </a:gsLst>
            <a:lin ang="54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637" y="1370578"/>
            <a:ext cx="2332839" cy="233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3"/>
          <p:cNvSpPr txBox="1"/>
          <p:nvPr/>
        </p:nvSpPr>
        <p:spPr>
          <a:xfrm>
            <a:off x="4299024" y="1613529"/>
            <a:ext cx="3213640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Acima da media em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3"/>
          <p:cNvSpPr txBox="1"/>
          <p:nvPr/>
        </p:nvSpPr>
        <p:spPr>
          <a:xfrm>
            <a:off x="4299024" y="1830374"/>
            <a:ext cx="4216326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54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BEM-ESTAR</a:t>
            </a:r>
            <a:endParaRPr sz="8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3"/>
          <p:cNvSpPr txBox="1"/>
          <p:nvPr/>
        </p:nvSpPr>
        <p:spPr>
          <a:xfrm>
            <a:off x="4299024" y="2555050"/>
            <a:ext cx="366533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 comparação aos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100">
                <a:solidFill>
                  <a:srgbClr val="FFFFFF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Principais Varejos do Brasil</a:t>
            </a:r>
            <a:endParaRPr b="1" i="1" sz="2100">
              <a:solidFill>
                <a:schemeClr val="dk1"/>
              </a:solidFill>
              <a:latin typeface="Gantari SemiBold"/>
              <a:ea typeface="Gantari SemiBold"/>
              <a:cs typeface="Gantari SemiBold"/>
              <a:sym typeface="Gantari SemiBold"/>
            </a:endParaRPr>
          </a:p>
        </p:txBody>
      </p:sp>
      <p:pic>
        <p:nvPicPr>
          <p:cNvPr id="360" name="Google Shape;360;p43"/>
          <p:cNvPicPr preferRelativeResize="0"/>
          <p:nvPr/>
        </p:nvPicPr>
        <p:blipFill rotWithShape="1">
          <a:blip r:embed="rId5">
            <a:alphaModFix/>
          </a:blip>
          <a:srcRect b="0" l="0" r="14856" t="14755"/>
          <a:stretch/>
        </p:blipFill>
        <p:spPr>
          <a:xfrm>
            <a:off x="7570534" y="3820045"/>
            <a:ext cx="1698950" cy="17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>
            <a:off x="14" y="-1"/>
            <a:ext cx="4382945" cy="5143500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6593199" y="4267201"/>
            <a:ext cx="326572" cy="3265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6"/>
          <p:cNvSpPr txBox="1"/>
          <p:nvPr/>
        </p:nvSpPr>
        <p:spPr>
          <a:xfrm>
            <a:off x="315641" y="1348872"/>
            <a:ext cx="4067318" cy="198515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25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1956</a:t>
            </a:r>
            <a:endParaRPr sz="14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>
            <a:off x="498880" y="2905718"/>
            <a:ext cx="225783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São Jerônimo</a:t>
            </a:r>
            <a:endParaRPr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662" y="872842"/>
            <a:ext cx="2300719" cy="331271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5736435" y="1694609"/>
            <a:ext cx="2040099" cy="87714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NOSSA HISTÓRIA</a:t>
            </a:r>
            <a:endParaRPr sz="1100"/>
          </a:p>
        </p:txBody>
      </p:sp>
      <p:cxnSp>
        <p:nvCxnSpPr>
          <p:cNvPr id="154" name="Google Shape;154;p26"/>
          <p:cNvCxnSpPr/>
          <p:nvPr/>
        </p:nvCxnSpPr>
        <p:spPr>
          <a:xfrm>
            <a:off x="6593199" y="4430486"/>
            <a:ext cx="2550787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" name="Google Shape;15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4"/>
          <p:cNvSpPr/>
          <p:nvPr/>
        </p:nvSpPr>
        <p:spPr>
          <a:xfrm>
            <a:off x="0" y="-8052"/>
            <a:ext cx="9168300" cy="51435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8A3E"/>
              </a:gs>
            </a:gsLst>
            <a:lin ang="54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44"/>
          <p:cNvPicPr preferRelativeResize="0"/>
          <p:nvPr/>
        </p:nvPicPr>
        <p:blipFill rotWithShape="1">
          <a:blip r:embed="rId3">
            <a:alphaModFix/>
          </a:blip>
          <a:srcRect b="0" l="0" r="14856" t="14755"/>
          <a:stretch/>
        </p:blipFill>
        <p:spPr>
          <a:xfrm>
            <a:off x="7570534" y="3820045"/>
            <a:ext cx="1698950" cy="17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4"/>
          <p:cNvSpPr txBox="1"/>
          <p:nvPr/>
        </p:nvSpPr>
        <p:spPr>
          <a:xfrm>
            <a:off x="824664" y="624721"/>
            <a:ext cx="7518971" cy="38779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60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Investir na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chemeClr val="lt1"/>
                </a:solidFill>
                <a:highlight>
                  <a:srgbClr val="FF9B00"/>
                </a:highlight>
                <a:latin typeface="Gantari Black"/>
                <a:ea typeface="Gantari Black"/>
                <a:cs typeface="Gantari Black"/>
                <a:sym typeface="Gantari Black"/>
              </a:rPr>
              <a:t>EDUCAÇÃO</a:t>
            </a:r>
            <a:r>
              <a:rPr b="1" lang="pt-BR" sz="6000">
                <a:solidFill>
                  <a:schemeClr val="dk1"/>
                </a:solidFill>
                <a:latin typeface="Gantari Black"/>
                <a:ea typeface="Gantari Black"/>
                <a:cs typeface="Gantari Black"/>
                <a:sym typeface="Gantari Black"/>
              </a:rPr>
              <a:t>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60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é construir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o</a:t>
            </a:r>
            <a:r>
              <a:rPr b="1" lang="pt-BR" sz="6000">
                <a:solidFill>
                  <a:schemeClr val="dk1"/>
                </a:solidFill>
                <a:latin typeface="Gantari Black"/>
                <a:ea typeface="Gantari Black"/>
                <a:cs typeface="Gantari Black"/>
                <a:sym typeface="Gantari Black"/>
              </a:rPr>
              <a:t> </a:t>
            </a:r>
            <a:r>
              <a:rPr b="1" lang="pt-BR" sz="6000">
                <a:solidFill>
                  <a:schemeClr val="lt1"/>
                </a:solidFill>
                <a:highlight>
                  <a:srgbClr val="FF9B00"/>
                </a:highlight>
                <a:latin typeface="Gantari Black"/>
                <a:ea typeface="Gantari Black"/>
                <a:cs typeface="Gantari Black"/>
                <a:sym typeface="Gantari Black"/>
              </a:rPr>
              <a:t>FUTURO</a:t>
            </a:r>
            <a:endParaRPr sz="1100"/>
          </a:p>
        </p:txBody>
      </p:sp>
      <p:pic>
        <p:nvPicPr>
          <p:cNvPr id="368" name="Google Shape;36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33E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5"/>
          <p:cNvSpPr/>
          <p:nvPr/>
        </p:nvSpPr>
        <p:spPr>
          <a:xfrm>
            <a:off x="1" y="2611945"/>
            <a:ext cx="9144000" cy="2531555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5"/>
          <p:cNvSpPr txBox="1"/>
          <p:nvPr/>
        </p:nvSpPr>
        <p:spPr>
          <a:xfrm>
            <a:off x="5302898" y="2850127"/>
            <a:ext cx="4655712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5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TALENTOS</a:t>
            </a:r>
            <a:endParaRPr sz="27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798" y="976142"/>
            <a:ext cx="4887553" cy="3271605"/>
          </a:xfrm>
          <a:prstGeom prst="roundRect">
            <a:avLst>
              <a:gd fmla="val 4955" name="adj"/>
            </a:avLst>
          </a:prstGeom>
          <a:noFill/>
          <a:ln>
            <a:noFill/>
          </a:ln>
          <a:effectLst>
            <a:outerShdw blurRad="1063286" rotWithShape="0" algn="ctr" dir="7380000" dist="195882">
              <a:srgbClr val="000000">
                <a:alpha val="37647"/>
              </a:srgbClr>
            </a:outerShdw>
          </a:effectLst>
        </p:spPr>
      </p:pic>
      <p:pic>
        <p:nvPicPr>
          <p:cNvPr descr="Texto&#10;&#10;Descrição gerada automaticamente" id="377" name="Google Shape;377;p45"/>
          <p:cNvPicPr preferRelativeResize="0"/>
          <p:nvPr/>
        </p:nvPicPr>
        <p:blipFill rotWithShape="1">
          <a:blip r:embed="rId5">
            <a:alphaModFix/>
          </a:blip>
          <a:srcRect b="26058" l="0" r="0" t="0"/>
          <a:stretch/>
        </p:blipFill>
        <p:spPr>
          <a:xfrm>
            <a:off x="5359076" y="1348468"/>
            <a:ext cx="3190172" cy="104614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5"/>
          <p:cNvSpPr txBox="1"/>
          <p:nvPr/>
        </p:nvSpPr>
        <p:spPr>
          <a:xfrm>
            <a:off x="5302898" y="3388183"/>
            <a:ext cx="3029397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5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INTERNOS</a:t>
            </a:r>
            <a:endParaRPr sz="14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5"/>
          <p:cNvSpPr txBox="1"/>
          <p:nvPr/>
        </p:nvSpPr>
        <p:spPr>
          <a:xfrm>
            <a:off x="5302898" y="2611945"/>
            <a:ext cx="2786666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4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RECONHECER OS </a:t>
            </a:r>
            <a:endParaRPr b="1" i="1" sz="2400">
              <a:solidFill>
                <a:schemeClr val="dk1"/>
              </a:solidFill>
              <a:latin typeface="Gantari SemiBold"/>
              <a:ea typeface="Gantari SemiBold"/>
              <a:cs typeface="Gantari SemiBold"/>
              <a:sym typeface="Gantari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/>
          <p:nvPr/>
        </p:nvSpPr>
        <p:spPr>
          <a:xfrm>
            <a:off x="908955" y="1498822"/>
            <a:ext cx="7518971" cy="17773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4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INOV</a:t>
            </a:r>
            <a:r>
              <a:rPr b="1" lang="pt-BR" sz="10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AÇÃO</a:t>
            </a:r>
            <a:endParaRPr b="1" sz="8600">
              <a:solidFill>
                <a:schemeClr val="lt1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385" name="Google Shape;385;p46"/>
          <p:cNvSpPr/>
          <p:nvPr/>
        </p:nvSpPr>
        <p:spPr>
          <a:xfrm flipH="1" rot="10800000">
            <a:off x="1425179" y="3039082"/>
            <a:ext cx="3979405" cy="34289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6"/>
          <p:cNvSpPr txBox="1"/>
          <p:nvPr/>
        </p:nvSpPr>
        <p:spPr>
          <a:xfrm>
            <a:off x="1178274" y="3233337"/>
            <a:ext cx="678745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Importância dos processos de inovação</a:t>
            </a:r>
            <a:endParaRPr sz="1100"/>
          </a:p>
        </p:txBody>
      </p:sp>
      <p:sp>
        <p:nvSpPr>
          <p:cNvPr id="387" name="Google Shape;387;p46"/>
          <p:cNvSpPr/>
          <p:nvPr/>
        </p:nvSpPr>
        <p:spPr>
          <a:xfrm flipH="1" rot="10800000">
            <a:off x="6086474" y="3039081"/>
            <a:ext cx="1792097" cy="3429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7"/>
          <p:cNvSpPr txBox="1"/>
          <p:nvPr/>
        </p:nvSpPr>
        <p:spPr>
          <a:xfrm>
            <a:off x="1888870" y="-1076427"/>
            <a:ext cx="8618417" cy="1084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3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Robô para CEEE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3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9x mais produtivo</a:t>
            </a:r>
            <a:endParaRPr sz="1100"/>
          </a:p>
        </p:txBody>
      </p:sp>
      <p:grpSp>
        <p:nvGrpSpPr>
          <p:cNvPr id="394" name="Google Shape;394;p47"/>
          <p:cNvGrpSpPr/>
          <p:nvPr/>
        </p:nvGrpSpPr>
        <p:grpSpPr>
          <a:xfrm>
            <a:off x="-2623437" y="412078"/>
            <a:ext cx="2307608" cy="4402337"/>
            <a:chOff x="2621213" y="1362075"/>
            <a:chExt cx="2581275" cy="4924425"/>
          </a:xfrm>
        </p:grpSpPr>
        <p:pic>
          <p:nvPicPr>
            <p:cNvPr descr="Interface gráfica do usuário, Aplicativo, Site&#10;&#10;Descrição gerada automaticamente" id="395" name="Google Shape;395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72567" y="1637771"/>
              <a:ext cx="2057400" cy="4457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la preta com letras brancas&#10;&#10;Descrição gerada automaticamente" id="396" name="Google Shape;396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21213" y="1362075"/>
              <a:ext cx="2581275" cy="4924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7" name="Google Shape;397;p47"/>
          <p:cNvGrpSpPr/>
          <p:nvPr/>
        </p:nvGrpSpPr>
        <p:grpSpPr>
          <a:xfrm>
            <a:off x="-2331129" y="412077"/>
            <a:ext cx="2307608" cy="4402337"/>
            <a:chOff x="4996920" y="1327733"/>
            <a:chExt cx="2581275" cy="4924425"/>
          </a:xfrm>
        </p:grpSpPr>
        <p:pic>
          <p:nvPicPr>
            <p:cNvPr descr="Interface gráfica do usuário&#10;&#10;Descrição gerada automaticamente" id="398" name="Google Shape;398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6212" y="1523524"/>
              <a:ext cx="2085975" cy="450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la preta com letras brancas&#10;&#10;Descrição gerada automaticamente" id="399" name="Google Shape;399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96920" y="1327733"/>
              <a:ext cx="2581275" cy="4924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0" name="Google Shape;400;p47"/>
          <p:cNvSpPr txBox="1"/>
          <p:nvPr/>
        </p:nvSpPr>
        <p:spPr>
          <a:xfrm>
            <a:off x="133709" y="276912"/>
            <a:ext cx="3595873" cy="1200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6600" u="none" cap="none" strike="noStrike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64h/dia</a:t>
            </a:r>
            <a:endParaRPr b="1" i="0" sz="6600" u="none" cap="none" strike="noStrike">
              <a:solidFill>
                <a:srgbClr val="D5E028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401" name="Google Shape;401;p47"/>
          <p:cNvSpPr txBox="1"/>
          <p:nvPr/>
        </p:nvSpPr>
        <p:spPr>
          <a:xfrm>
            <a:off x="133709" y="1147171"/>
            <a:ext cx="2897893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 u="none" cap="none" strike="noStrike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Feitas por robôs</a:t>
            </a:r>
            <a:endParaRPr sz="1100"/>
          </a:p>
        </p:txBody>
      </p:sp>
      <p:sp>
        <p:nvSpPr>
          <p:cNvPr id="402" name="Google Shape;402;p47"/>
          <p:cNvSpPr txBox="1"/>
          <p:nvPr/>
        </p:nvSpPr>
        <p:spPr>
          <a:xfrm>
            <a:off x="133709" y="1532055"/>
            <a:ext cx="4878238" cy="1200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6600" u="none" cap="none" strike="noStrike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Autonomia</a:t>
            </a:r>
            <a:endParaRPr b="1" i="0" sz="6600" u="none" cap="none" strike="noStrike">
              <a:solidFill>
                <a:srgbClr val="D5E028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403" name="Google Shape;403;p47"/>
          <p:cNvSpPr txBox="1"/>
          <p:nvPr/>
        </p:nvSpPr>
        <p:spPr>
          <a:xfrm>
            <a:off x="133709" y="2402314"/>
            <a:ext cx="5162909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 u="none" cap="none" strike="noStrike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dos setores para criarem seus robôs (treinamento das áreas)</a:t>
            </a:r>
            <a:endParaRPr b="1" i="1" sz="1800" u="none" cap="none" strike="noStrike">
              <a:solidFill>
                <a:schemeClr val="lt1"/>
              </a:solidFill>
              <a:latin typeface="Gantari SemiBold"/>
              <a:ea typeface="Gantari SemiBold"/>
              <a:cs typeface="Gantari SemiBold"/>
              <a:sym typeface="Gantari SemiBold"/>
            </a:endParaRPr>
          </a:p>
        </p:txBody>
      </p:sp>
      <p:sp>
        <p:nvSpPr>
          <p:cNvPr id="404" name="Google Shape;404;p47"/>
          <p:cNvSpPr txBox="1"/>
          <p:nvPr/>
        </p:nvSpPr>
        <p:spPr>
          <a:xfrm>
            <a:off x="133709" y="3101200"/>
            <a:ext cx="8022566" cy="1200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6600" u="none" cap="none" strike="noStrike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9x mais</a:t>
            </a:r>
            <a:endParaRPr b="1" i="0" sz="6600" u="none" cap="none" strike="noStrike">
              <a:solidFill>
                <a:srgbClr val="D5E028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405" name="Google Shape;405;p47"/>
          <p:cNvSpPr txBox="1"/>
          <p:nvPr/>
        </p:nvSpPr>
        <p:spPr>
          <a:xfrm>
            <a:off x="133709" y="3978631"/>
            <a:ext cx="4330460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 u="none" cap="none" strike="noStrike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Produtividade aumentada pelo Robô para CEEE</a:t>
            </a:r>
            <a:endParaRPr sz="1100"/>
          </a:p>
        </p:txBody>
      </p:sp>
      <p:pic>
        <p:nvPicPr>
          <p:cNvPr descr="Mão segurando celular com a imagem de um computador&#10;&#10;Descrição gerada automaticamente com confiança média" id="406" name="Google Shape;406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7477" y="0"/>
            <a:ext cx="38565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8"/>
          <p:cNvSpPr/>
          <p:nvPr/>
        </p:nvSpPr>
        <p:spPr>
          <a:xfrm>
            <a:off x="1" y="3525441"/>
            <a:ext cx="9144000" cy="1618059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48"/>
          <p:cNvSpPr txBox="1"/>
          <p:nvPr/>
        </p:nvSpPr>
        <p:spPr>
          <a:xfrm>
            <a:off x="5568968" y="1441138"/>
            <a:ext cx="3741528" cy="633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100">
                <a:solidFill>
                  <a:srgbClr val="00633E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Novo APP</a:t>
            </a:r>
            <a:endParaRPr sz="1100"/>
          </a:p>
        </p:txBody>
      </p:sp>
      <p:grpSp>
        <p:nvGrpSpPr>
          <p:cNvPr id="414" name="Google Shape;414;p48"/>
          <p:cNvGrpSpPr/>
          <p:nvPr/>
        </p:nvGrpSpPr>
        <p:grpSpPr>
          <a:xfrm>
            <a:off x="784142" y="412078"/>
            <a:ext cx="2307608" cy="4402337"/>
            <a:chOff x="2621213" y="1362075"/>
            <a:chExt cx="2581275" cy="4924425"/>
          </a:xfrm>
        </p:grpSpPr>
        <p:pic>
          <p:nvPicPr>
            <p:cNvPr descr="Interface gráfica do usuário, Aplicativo, Site&#10;&#10;Descrição gerada automaticamente" id="415" name="Google Shape;415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72567" y="1637771"/>
              <a:ext cx="2057400" cy="4457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la preta com letras brancas&#10;&#10;Descrição gerada automaticamente" id="416" name="Google Shape;416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21213" y="1362075"/>
              <a:ext cx="2581275" cy="4924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7" name="Google Shape;417;p48"/>
          <p:cNvGrpSpPr/>
          <p:nvPr/>
        </p:nvGrpSpPr>
        <p:grpSpPr>
          <a:xfrm>
            <a:off x="2501629" y="412077"/>
            <a:ext cx="2307608" cy="4402337"/>
            <a:chOff x="4996920" y="1327733"/>
            <a:chExt cx="2581275" cy="4924425"/>
          </a:xfrm>
        </p:grpSpPr>
        <p:pic>
          <p:nvPicPr>
            <p:cNvPr descr="Interface gráfica do usuário&#10;&#10;Descrição gerada automaticamente" id="418" name="Google Shape;418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6212" y="1523524"/>
              <a:ext cx="2085975" cy="450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la preta com letras brancas&#10;&#10;Descrição gerada automaticamente" id="419" name="Google Shape;419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96920" y="1327733"/>
              <a:ext cx="2581275" cy="4924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0" name="Google Shape;420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&#10;&#10;Descrição gerada automaticamente com confiança média" id="421" name="Google Shape;421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50495" y="4057948"/>
            <a:ext cx="1854446" cy="532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&#10;&#10;Descrição gerada automaticamente com confiança baixa" id="422" name="Google Shape;422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26014" y="3911958"/>
            <a:ext cx="2096036" cy="81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76973" y="1594723"/>
            <a:ext cx="2884252" cy="12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upo Lebes passa a operar suas 350 lojas com 100% de energia solar" id="428" name="Google Shape;42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614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935" y="524947"/>
            <a:ext cx="4565252" cy="136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laca de letreiro afixada em fachada de loja com cobertura de entrada de estabelecimento&#10;&#10;Descrição gerada automaticamente" id="435" name="Google Shape;435;p50"/>
          <p:cNvPicPr preferRelativeResize="0"/>
          <p:nvPr/>
        </p:nvPicPr>
        <p:blipFill rotWithShape="1">
          <a:blip r:embed="rId3">
            <a:alphaModFix/>
          </a:blip>
          <a:srcRect b="0" l="10610" r="25835" t="0"/>
          <a:stretch/>
        </p:blipFill>
        <p:spPr>
          <a:xfrm>
            <a:off x="16" y="8"/>
            <a:ext cx="4571985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0"/>
          <p:cNvSpPr txBox="1"/>
          <p:nvPr/>
        </p:nvSpPr>
        <p:spPr>
          <a:xfrm>
            <a:off x="4707228" y="973850"/>
            <a:ext cx="240474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400">
                <a:solidFill>
                  <a:srgbClr val="D5E028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Case de gestão da Mudança</a:t>
            </a:r>
            <a:endParaRPr sz="1100"/>
          </a:p>
        </p:txBody>
      </p:sp>
      <p:sp>
        <p:nvSpPr>
          <p:cNvPr id="437" name="Google Shape;437;p50"/>
          <p:cNvSpPr txBox="1"/>
          <p:nvPr/>
        </p:nvSpPr>
        <p:spPr>
          <a:xfrm>
            <a:off x="4707228" y="1369958"/>
            <a:ext cx="4698626" cy="17548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700">
                <a:solidFill>
                  <a:srgbClr val="D5E028"/>
                </a:solidFill>
                <a:latin typeface="Gantari ExtraBold"/>
                <a:ea typeface="Gantari ExtraBold"/>
                <a:cs typeface="Gantari ExtraBold"/>
                <a:sym typeface="Gantari ExtraBold"/>
              </a:rPr>
              <a:t>186</a:t>
            </a:r>
            <a:r>
              <a:rPr b="1" i="1" lang="pt-BR" sz="27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 </a:t>
            </a:r>
            <a:r>
              <a:rPr b="1" i="1" lang="pt-BR" sz="21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processos</a:t>
            </a:r>
            <a:endParaRPr b="1" i="1" sz="2700">
              <a:solidFill>
                <a:schemeClr val="lt1"/>
              </a:solidFill>
              <a:latin typeface="Gantari SemiBold"/>
              <a:ea typeface="Gantari SemiBold"/>
              <a:cs typeface="Gantari SemiBold"/>
              <a:sym typeface="Gantari SemiBold"/>
            </a:endParaRPr>
          </a:p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700">
                <a:solidFill>
                  <a:srgbClr val="D5E028"/>
                </a:solidFill>
                <a:latin typeface="Gantari ExtraBold"/>
                <a:ea typeface="Gantari ExtraBold"/>
                <a:cs typeface="Gantari ExtraBold"/>
                <a:sym typeface="Gantari ExtraBold"/>
              </a:rPr>
              <a:t>1.001</a:t>
            </a:r>
            <a:r>
              <a:rPr b="1" i="1" lang="pt-BR" sz="27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 </a:t>
            </a:r>
            <a:r>
              <a:rPr b="1" i="1" lang="pt-BR" sz="21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atividades</a:t>
            </a:r>
            <a:endParaRPr b="1" i="1" sz="2700">
              <a:solidFill>
                <a:schemeClr val="lt1"/>
              </a:solidFill>
              <a:latin typeface="Gantari SemiBold"/>
              <a:ea typeface="Gantari SemiBold"/>
              <a:cs typeface="Gantari SemiBold"/>
              <a:sym typeface="Gantari SemiBold"/>
            </a:endParaRPr>
          </a:p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700">
                <a:solidFill>
                  <a:srgbClr val="D5E028"/>
                </a:solidFill>
                <a:latin typeface="Gantari ExtraBold"/>
                <a:ea typeface="Gantari ExtraBold"/>
                <a:cs typeface="Gantari ExtraBold"/>
                <a:sym typeface="Gantari ExtraBold"/>
              </a:rPr>
              <a:t>38</a:t>
            </a:r>
            <a:r>
              <a:rPr b="1" i="1" lang="pt-BR" sz="27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 </a:t>
            </a:r>
            <a:r>
              <a:rPr b="1" i="1" lang="pt-BR" sz="21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políticas</a:t>
            </a:r>
            <a:endParaRPr b="1" i="1" sz="2700">
              <a:solidFill>
                <a:schemeClr val="lt1"/>
              </a:solidFill>
              <a:latin typeface="Gantari SemiBold"/>
              <a:ea typeface="Gantari SemiBold"/>
              <a:cs typeface="Gantari SemiBold"/>
              <a:sym typeface="Gantari SemiBold"/>
            </a:endParaRPr>
          </a:p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700">
                <a:solidFill>
                  <a:srgbClr val="D5E028"/>
                </a:solidFill>
                <a:latin typeface="Gantari ExtraBold"/>
                <a:ea typeface="Gantari ExtraBold"/>
                <a:cs typeface="Gantari ExtraBold"/>
                <a:sym typeface="Gantari ExtraBold"/>
              </a:rPr>
              <a:t>69</a:t>
            </a:r>
            <a:r>
              <a:rPr b="1" i="1" lang="pt-BR" sz="27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 </a:t>
            </a:r>
            <a:r>
              <a:rPr b="1" i="1" lang="pt-BR" sz="21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manuais</a:t>
            </a:r>
            <a:endParaRPr b="1" i="1" sz="2700">
              <a:solidFill>
                <a:schemeClr val="lt1"/>
              </a:solidFill>
              <a:latin typeface="Gantari SemiBold"/>
              <a:ea typeface="Gantari SemiBold"/>
              <a:cs typeface="Gantari SemiBold"/>
              <a:sym typeface="Gantari SemiBold"/>
            </a:endParaRPr>
          </a:p>
          <a:p>
            <a:pPr indent="0" lvl="0" marL="0" marR="0" rtl="0" algn="l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700">
                <a:solidFill>
                  <a:srgbClr val="D5E028"/>
                </a:solidFill>
                <a:latin typeface="Gantari ExtraBold"/>
                <a:ea typeface="Gantari ExtraBold"/>
                <a:cs typeface="Gantari ExtraBold"/>
                <a:sym typeface="Gantari ExtraBold"/>
              </a:rPr>
              <a:t>3.773</a:t>
            </a:r>
            <a:r>
              <a:rPr b="1" i="1" lang="pt-BR" sz="27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 </a:t>
            </a:r>
            <a:r>
              <a:rPr b="1" i="1" lang="pt-BR" sz="2100">
                <a:solidFill>
                  <a:schemeClr val="lt1"/>
                </a:solidFill>
                <a:latin typeface="Gantari SemiBold"/>
                <a:ea typeface="Gantari SemiBold"/>
                <a:cs typeface="Gantari SemiBold"/>
                <a:sym typeface="Gantari SemiBold"/>
              </a:rPr>
              <a:t>horas de capacitação</a:t>
            </a:r>
            <a:endParaRPr b="1" i="1" sz="2700">
              <a:solidFill>
                <a:schemeClr val="lt1"/>
              </a:solidFill>
              <a:latin typeface="Gantari SemiBold"/>
              <a:ea typeface="Gantari SemiBold"/>
              <a:cs typeface="Gantari SemiBold"/>
              <a:sym typeface="Gantari SemiBold"/>
            </a:endParaRPr>
          </a:p>
        </p:txBody>
      </p:sp>
      <p:sp>
        <p:nvSpPr>
          <p:cNvPr id="438" name="Google Shape;438;p50"/>
          <p:cNvSpPr txBox="1"/>
          <p:nvPr/>
        </p:nvSpPr>
        <p:spPr>
          <a:xfrm>
            <a:off x="4701847" y="256424"/>
            <a:ext cx="2792077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lt1"/>
                </a:solidFill>
                <a:latin typeface="Gantari ExtraBold"/>
                <a:ea typeface="Gantari ExtraBold"/>
                <a:cs typeface="Gantari ExtraBold"/>
                <a:sym typeface="Gantari ExtraBold"/>
              </a:rPr>
              <a:t>Implementação da</a:t>
            </a:r>
            <a:endParaRPr sz="1100"/>
          </a:p>
        </p:txBody>
      </p:sp>
      <p:sp>
        <p:nvSpPr>
          <p:cNvPr id="439" name="Google Shape;439;p50"/>
          <p:cNvSpPr txBox="1"/>
          <p:nvPr/>
        </p:nvSpPr>
        <p:spPr>
          <a:xfrm>
            <a:off x="4693359" y="525573"/>
            <a:ext cx="2404745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300">
                <a:solidFill>
                  <a:schemeClr val="lt1"/>
                </a:solidFill>
                <a:latin typeface="Gantari ExtraBold"/>
                <a:ea typeface="Gantari ExtraBold"/>
                <a:cs typeface="Gantari ExtraBold"/>
                <a:sym typeface="Gantari ExtraBold"/>
              </a:rPr>
              <a:t>MUDANÇA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50"/>
          <p:cNvSpPr/>
          <p:nvPr/>
        </p:nvSpPr>
        <p:spPr>
          <a:xfrm>
            <a:off x="4571999" y="3635807"/>
            <a:ext cx="4571984" cy="15076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IHL é vencedora do Top Ser Humano pela quarta vez consecutiva | STIHL" id="441" name="Google Shape;44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7228" y="3672441"/>
            <a:ext cx="2126630" cy="13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0"/>
          <p:cNvSpPr/>
          <p:nvPr/>
        </p:nvSpPr>
        <p:spPr>
          <a:xfrm>
            <a:off x="275634" y="4102843"/>
            <a:ext cx="4161138" cy="573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90% empresas que implantam param de faturar por problemas (Preparação 2 a 3 anos antes)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50"/>
            </a:gs>
            <a:gs pos="100000">
              <a:srgbClr val="008A3E"/>
            </a:gs>
          </a:gsLst>
          <a:lin ang="5400000" scaled="0"/>
        </a:gra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1"/>
          <p:cNvSpPr/>
          <p:nvPr/>
        </p:nvSpPr>
        <p:spPr>
          <a:xfrm>
            <a:off x="-1" y="0"/>
            <a:ext cx="9141600" cy="51435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8A3E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1"/>
          <p:cNvSpPr/>
          <p:nvPr/>
        </p:nvSpPr>
        <p:spPr>
          <a:xfrm>
            <a:off x="1" y="-28462"/>
            <a:ext cx="9144000" cy="876600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1"/>
          <p:cNvSpPr/>
          <p:nvPr/>
        </p:nvSpPr>
        <p:spPr>
          <a:xfrm>
            <a:off x="128588" y="1937792"/>
            <a:ext cx="3514800" cy="1501800"/>
          </a:xfrm>
          <a:prstGeom prst="rect">
            <a:avLst/>
          </a:prstGeom>
          <a:solidFill>
            <a:srgbClr val="008A3E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1"/>
          <p:cNvSpPr txBox="1"/>
          <p:nvPr/>
        </p:nvSpPr>
        <p:spPr>
          <a:xfrm>
            <a:off x="795956" y="164498"/>
            <a:ext cx="7549800" cy="53086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D5E028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Modelo de Gestão</a:t>
            </a:r>
            <a:endParaRPr sz="2700">
              <a:solidFill>
                <a:srgbClr val="D5E028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  <p:pic>
        <p:nvPicPr>
          <p:cNvPr descr="Uma imagem contendo pessoa, objeto, mulher, escuro&#10;&#10;Descrição gerada automaticamente" id="451" name="Google Shape;451;p51"/>
          <p:cNvPicPr preferRelativeResize="0"/>
          <p:nvPr/>
        </p:nvPicPr>
        <p:blipFill rotWithShape="1">
          <a:blip r:embed="rId3">
            <a:alphaModFix/>
          </a:blip>
          <a:srcRect b="29655" l="0" r="53237" t="26943"/>
          <a:stretch/>
        </p:blipFill>
        <p:spPr>
          <a:xfrm>
            <a:off x="-5440884" y="2002088"/>
            <a:ext cx="5248080" cy="1970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pessoa, objeto, mulher, escuro&#10;&#10;Descrição gerada automaticamente" id="452" name="Google Shape;452;p51"/>
          <p:cNvPicPr preferRelativeResize="0"/>
          <p:nvPr/>
        </p:nvPicPr>
        <p:blipFill rotWithShape="1">
          <a:blip r:embed="rId3">
            <a:alphaModFix/>
          </a:blip>
          <a:srcRect b="29062" l="46332" r="-1759" t="27492"/>
          <a:stretch/>
        </p:blipFill>
        <p:spPr>
          <a:xfrm rot="-365221">
            <a:off x="9194347" y="1948097"/>
            <a:ext cx="5018689" cy="159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1"/>
          <p:cNvSpPr/>
          <p:nvPr/>
        </p:nvSpPr>
        <p:spPr>
          <a:xfrm>
            <a:off x="251852" y="1360888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ESTRATÉGIA</a:t>
            </a:r>
            <a:endParaRPr sz="1100"/>
          </a:p>
        </p:txBody>
      </p:sp>
      <p:sp>
        <p:nvSpPr>
          <p:cNvPr id="455" name="Google Shape;455;p51"/>
          <p:cNvSpPr/>
          <p:nvPr/>
        </p:nvSpPr>
        <p:spPr>
          <a:xfrm>
            <a:off x="251852" y="2089547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D5E02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633E"/>
                </a:solidFill>
                <a:latin typeface="Calibri"/>
                <a:ea typeface="Calibri"/>
                <a:cs typeface="Calibri"/>
                <a:sym typeface="Calibri"/>
              </a:rPr>
              <a:t>MAPA ESTRATÉGICO (OBJETIVOS</a:t>
            </a:r>
            <a:endParaRPr sz="1100"/>
          </a:p>
        </p:txBody>
      </p:sp>
      <p:sp>
        <p:nvSpPr>
          <p:cNvPr id="456" name="Google Shape;456;p51"/>
          <p:cNvSpPr/>
          <p:nvPr/>
        </p:nvSpPr>
        <p:spPr>
          <a:xfrm>
            <a:off x="251852" y="2818205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D5E02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633E"/>
                </a:solidFill>
                <a:latin typeface="Calibri"/>
                <a:ea typeface="Calibri"/>
                <a:cs typeface="Calibri"/>
                <a:sym typeface="Calibri"/>
              </a:rPr>
              <a:t>METAS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633E"/>
                </a:solidFill>
                <a:latin typeface="Calibri"/>
                <a:ea typeface="Calibri"/>
                <a:cs typeface="Calibri"/>
                <a:sym typeface="Calibri"/>
              </a:rPr>
              <a:t>(KEY RESULTS)</a:t>
            </a:r>
            <a:endParaRPr sz="1100"/>
          </a:p>
        </p:txBody>
      </p:sp>
      <p:sp>
        <p:nvSpPr>
          <p:cNvPr id="457" name="Google Shape;457;p51"/>
          <p:cNvSpPr/>
          <p:nvPr/>
        </p:nvSpPr>
        <p:spPr>
          <a:xfrm>
            <a:off x="251852" y="3546864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PAINEL DE METAS</a:t>
            </a:r>
            <a:endParaRPr sz="1100"/>
          </a:p>
        </p:txBody>
      </p:sp>
      <p:sp>
        <p:nvSpPr>
          <p:cNvPr id="458" name="Google Shape;458;p51"/>
          <p:cNvSpPr/>
          <p:nvPr/>
        </p:nvSpPr>
        <p:spPr>
          <a:xfrm>
            <a:off x="1962771" y="2465825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D5E02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633E"/>
                </a:solidFill>
                <a:latin typeface="Calibri"/>
                <a:ea typeface="Calibri"/>
                <a:cs typeface="Calibri"/>
                <a:sym typeface="Calibri"/>
              </a:rPr>
              <a:t>ORÇAMENTO</a:t>
            </a:r>
            <a:endParaRPr sz="1100"/>
          </a:p>
        </p:txBody>
      </p:sp>
      <p:sp>
        <p:nvSpPr>
          <p:cNvPr id="459" name="Google Shape;459;p51"/>
          <p:cNvSpPr/>
          <p:nvPr/>
        </p:nvSpPr>
        <p:spPr>
          <a:xfrm>
            <a:off x="3982594" y="2465825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RMR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(Reunião de Resultados)</a:t>
            </a:r>
            <a:endParaRPr sz="1100"/>
          </a:p>
        </p:txBody>
      </p:sp>
      <p:sp>
        <p:nvSpPr>
          <p:cNvPr id="460" name="Google Shape;460;p51"/>
          <p:cNvSpPr/>
          <p:nvPr/>
        </p:nvSpPr>
        <p:spPr>
          <a:xfrm>
            <a:off x="3940628" y="977576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PROPÓSITO</a:t>
            </a:r>
            <a:endParaRPr sz="1100"/>
          </a:p>
        </p:txBody>
      </p:sp>
      <p:sp>
        <p:nvSpPr>
          <p:cNvPr id="461" name="Google Shape;461;p51"/>
          <p:cNvSpPr/>
          <p:nvPr/>
        </p:nvSpPr>
        <p:spPr>
          <a:xfrm>
            <a:off x="7141963" y="1351903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VALORES</a:t>
            </a:r>
            <a:endParaRPr sz="1100"/>
          </a:p>
        </p:txBody>
      </p:sp>
      <p:sp>
        <p:nvSpPr>
          <p:cNvPr id="462" name="Google Shape;462;p51"/>
          <p:cNvSpPr/>
          <p:nvPr/>
        </p:nvSpPr>
        <p:spPr>
          <a:xfrm>
            <a:off x="7141963" y="3537879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AVALIAÇÃO COMPORTAMENTAL</a:t>
            </a:r>
            <a:endParaRPr sz="1100"/>
          </a:p>
        </p:txBody>
      </p:sp>
      <p:cxnSp>
        <p:nvCxnSpPr>
          <p:cNvPr id="463" name="Google Shape;463;p51"/>
          <p:cNvCxnSpPr>
            <a:stCxn id="460" idx="1"/>
            <a:endCxn id="454" idx="0"/>
          </p:cNvCxnSpPr>
          <p:nvPr/>
        </p:nvCxnSpPr>
        <p:spPr>
          <a:xfrm flipH="1">
            <a:off x="1028828" y="1201376"/>
            <a:ext cx="2911800" cy="159600"/>
          </a:xfrm>
          <a:prstGeom prst="bentConnector2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64" name="Google Shape;464;p51"/>
          <p:cNvCxnSpPr>
            <a:stCxn id="454" idx="2"/>
            <a:endCxn id="455" idx="0"/>
          </p:cNvCxnSpPr>
          <p:nvPr/>
        </p:nvCxnSpPr>
        <p:spPr>
          <a:xfrm>
            <a:off x="1028702" y="1808488"/>
            <a:ext cx="0" cy="2811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65" name="Google Shape;465;p51"/>
          <p:cNvCxnSpPr>
            <a:stCxn id="455" idx="2"/>
            <a:endCxn id="456" idx="0"/>
          </p:cNvCxnSpPr>
          <p:nvPr/>
        </p:nvCxnSpPr>
        <p:spPr>
          <a:xfrm>
            <a:off x="1028702" y="2537147"/>
            <a:ext cx="0" cy="2811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66" name="Google Shape;466;p51"/>
          <p:cNvCxnSpPr>
            <a:stCxn id="457" idx="2"/>
            <a:endCxn id="467" idx="1"/>
          </p:cNvCxnSpPr>
          <p:nvPr/>
        </p:nvCxnSpPr>
        <p:spPr>
          <a:xfrm flipH="1" rot="-5400000">
            <a:off x="2413052" y="2610114"/>
            <a:ext cx="143100" cy="2911800"/>
          </a:xfrm>
          <a:prstGeom prst="bentConnector2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68" name="Google Shape;468;p51"/>
          <p:cNvCxnSpPr>
            <a:stCxn id="467" idx="3"/>
            <a:endCxn id="462" idx="2"/>
          </p:cNvCxnSpPr>
          <p:nvPr/>
        </p:nvCxnSpPr>
        <p:spPr>
          <a:xfrm flipH="1" rot="10800000">
            <a:off x="5494327" y="3985363"/>
            <a:ext cx="2424600" cy="152100"/>
          </a:xfrm>
          <a:prstGeom prst="bentConnector2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med" w="med" type="stealth"/>
            <a:tailEnd len="sm" w="sm" type="none"/>
          </a:ln>
        </p:spPr>
      </p:cxnSp>
      <p:cxnSp>
        <p:nvCxnSpPr>
          <p:cNvPr id="469" name="Google Shape;469;p51"/>
          <p:cNvCxnSpPr>
            <a:stCxn id="460" idx="3"/>
            <a:endCxn id="461" idx="0"/>
          </p:cNvCxnSpPr>
          <p:nvPr/>
        </p:nvCxnSpPr>
        <p:spPr>
          <a:xfrm>
            <a:off x="5494327" y="1201376"/>
            <a:ext cx="2424600" cy="150600"/>
          </a:xfrm>
          <a:prstGeom prst="bentConnector2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70" name="Google Shape;470;p51"/>
          <p:cNvCxnSpPr>
            <a:stCxn id="461" idx="2"/>
            <a:endCxn id="462" idx="0"/>
          </p:cNvCxnSpPr>
          <p:nvPr/>
        </p:nvCxnSpPr>
        <p:spPr>
          <a:xfrm>
            <a:off x="7918814" y="1799503"/>
            <a:ext cx="0" cy="17385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1" name="Google Shape;471;p51"/>
          <p:cNvCxnSpPr>
            <a:stCxn id="456" idx="3"/>
            <a:endCxn id="458" idx="2"/>
          </p:cNvCxnSpPr>
          <p:nvPr/>
        </p:nvCxnSpPr>
        <p:spPr>
          <a:xfrm flipH="1" rot="10800000">
            <a:off x="1805552" y="2913305"/>
            <a:ext cx="934200" cy="128700"/>
          </a:xfrm>
          <a:prstGeom prst="bentConnector2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72" name="Google Shape;472;p51"/>
          <p:cNvCxnSpPr>
            <a:stCxn id="458" idx="0"/>
            <a:endCxn id="455" idx="3"/>
          </p:cNvCxnSpPr>
          <p:nvPr/>
        </p:nvCxnSpPr>
        <p:spPr>
          <a:xfrm flipH="1" rot="5400000">
            <a:off x="2196321" y="1922525"/>
            <a:ext cx="152400" cy="934200"/>
          </a:xfrm>
          <a:prstGeom prst="bentConnector2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73" name="Google Shape;473;p51"/>
          <p:cNvCxnSpPr>
            <a:stCxn id="456" idx="2"/>
            <a:endCxn id="457" idx="0"/>
          </p:cNvCxnSpPr>
          <p:nvPr/>
        </p:nvCxnSpPr>
        <p:spPr>
          <a:xfrm>
            <a:off x="1028702" y="3265805"/>
            <a:ext cx="0" cy="2811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74" name="Google Shape;474;p51"/>
          <p:cNvCxnSpPr>
            <a:stCxn id="449" idx="3"/>
            <a:endCxn id="459" idx="1"/>
          </p:cNvCxnSpPr>
          <p:nvPr/>
        </p:nvCxnSpPr>
        <p:spPr>
          <a:xfrm>
            <a:off x="3643388" y="2688692"/>
            <a:ext cx="339300" cy="9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75" name="Google Shape;475;p51"/>
          <p:cNvSpPr/>
          <p:nvPr/>
        </p:nvSpPr>
        <p:spPr>
          <a:xfrm>
            <a:off x="2259188" y="4448829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RECONHECIMENTO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6" name="Google Shape;476;p51"/>
          <p:cNvCxnSpPr>
            <a:stCxn id="475" idx="0"/>
            <a:endCxn id="477" idx="0"/>
          </p:cNvCxnSpPr>
          <p:nvPr/>
        </p:nvCxnSpPr>
        <p:spPr>
          <a:xfrm flipH="1" rot="-5400000">
            <a:off x="4696688" y="2788179"/>
            <a:ext cx="600" cy="3321900"/>
          </a:xfrm>
          <a:prstGeom prst="bentConnector3">
            <a:avLst>
              <a:gd fmla="val -32278745" name="adj1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sp>
        <p:nvSpPr>
          <p:cNvPr id="477" name="Google Shape;477;p51"/>
          <p:cNvSpPr/>
          <p:nvPr/>
        </p:nvSpPr>
        <p:spPr>
          <a:xfrm>
            <a:off x="5581031" y="4448829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51"/>
          <p:cNvSpPr/>
          <p:nvPr/>
        </p:nvSpPr>
        <p:spPr>
          <a:xfrm>
            <a:off x="3940628" y="3913663"/>
            <a:ext cx="1553700" cy="447600"/>
          </a:xfrm>
          <a:prstGeom prst="roundRect">
            <a:avLst>
              <a:gd fmla="val 16667" name="adj"/>
            </a:avLst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Reunião de Gente</a:t>
            </a:r>
            <a:endParaRPr sz="1100"/>
          </a:p>
        </p:txBody>
      </p:sp>
      <p:sp>
        <p:nvSpPr>
          <p:cNvPr id="478" name="Google Shape;478;p51"/>
          <p:cNvSpPr/>
          <p:nvPr/>
        </p:nvSpPr>
        <p:spPr>
          <a:xfrm>
            <a:off x="-4892758" y="5979190"/>
            <a:ext cx="19273127" cy="19273127"/>
          </a:xfrm>
          <a:prstGeom prst="ellipse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segurando, vaso, em pé, vidro&#10;&#10;Descrição gerada automaticamente" id="479" name="Google Shape;479;p51"/>
          <p:cNvPicPr preferRelativeResize="0"/>
          <p:nvPr/>
        </p:nvPicPr>
        <p:blipFill rotWithShape="1">
          <a:blip r:embed="rId5">
            <a:alphaModFix/>
          </a:blip>
          <a:srcRect b="-1" l="13997" r="27550" t="0"/>
          <a:stretch/>
        </p:blipFill>
        <p:spPr>
          <a:xfrm>
            <a:off x="4450571" y="5143500"/>
            <a:ext cx="1236625" cy="141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50"/>
            </a:gs>
            <a:gs pos="100000">
              <a:srgbClr val="008A3E"/>
            </a:gs>
          </a:gsLst>
          <a:lin ang="5400000" scaled="0"/>
        </a:gra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2"/>
          <p:cNvSpPr/>
          <p:nvPr/>
        </p:nvSpPr>
        <p:spPr>
          <a:xfrm>
            <a:off x="-1" y="0"/>
            <a:ext cx="9141714" cy="51435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8A3E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52"/>
          <p:cNvSpPr/>
          <p:nvPr/>
        </p:nvSpPr>
        <p:spPr>
          <a:xfrm>
            <a:off x="-4892758" y="2367811"/>
            <a:ext cx="19273127" cy="19273127"/>
          </a:xfrm>
          <a:prstGeom prst="ellipse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52"/>
          <p:cNvSpPr txBox="1"/>
          <p:nvPr/>
        </p:nvSpPr>
        <p:spPr>
          <a:xfrm>
            <a:off x="795956" y="257175"/>
            <a:ext cx="7549800" cy="126410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Robôs e Inteligência Artificial estão </a:t>
            </a:r>
            <a:r>
              <a:rPr b="1" i="1" lang="pt-BR" sz="36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para ajudar, não substituir </a:t>
            </a:r>
            <a:r>
              <a:rPr lang="pt-BR" sz="36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pessoas</a:t>
            </a:r>
            <a:endParaRPr sz="3600">
              <a:solidFill>
                <a:schemeClr val="lt1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  <p:pic>
        <p:nvPicPr>
          <p:cNvPr descr="Uma imagem contendo segurando, vaso, em pé, vidro&#10;&#10;Descrição gerada automaticamente" id="487" name="Google Shape;487;p52"/>
          <p:cNvPicPr preferRelativeResize="0"/>
          <p:nvPr/>
        </p:nvPicPr>
        <p:blipFill rotWithShape="1">
          <a:blip r:embed="rId3">
            <a:alphaModFix/>
          </a:blip>
          <a:srcRect b="-1" l="13997" r="27550" t="0"/>
          <a:stretch/>
        </p:blipFill>
        <p:spPr>
          <a:xfrm>
            <a:off x="3096884" y="1117704"/>
            <a:ext cx="3525372" cy="4025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pessoa, objeto, mulher, escuro&#10;&#10;Descrição gerada automaticamente" id="488" name="Google Shape;488;p52"/>
          <p:cNvPicPr preferRelativeResize="0"/>
          <p:nvPr/>
        </p:nvPicPr>
        <p:blipFill rotWithShape="1">
          <a:blip r:embed="rId4">
            <a:alphaModFix/>
          </a:blip>
          <a:srcRect b="29655" l="0" r="53237" t="26943"/>
          <a:stretch/>
        </p:blipFill>
        <p:spPr>
          <a:xfrm>
            <a:off x="-5440884" y="2002088"/>
            <a:ext cx="5248080" cy="1970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pessoa, objeto, mulher, escuro&#10;&#10;Descrição gerada automaticamente" id="489" name="Google Shape;489;p52"/>
          <p:cNvPicPr preferRelativeResize="0"/>
          <p:nvPr/>
        </p:nvPicPr>
        <p:blipFill rotWithShape="1">
          <a:blip r:embed="rId4">
            <a:alphaModFix/>
          </a:blip>
          <a:srcRect b="29062" l="46332" r="-1759" t="27492"/>
          <a:stretch/>
        </p:blipFill>
        <p:spPr>
          <a:xfrm rot="-365221">
            <a:off x="9194347" y="1948097"/>
            <a:ext cx="5018685" cy="159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B050"/>
            </a:gs>
            <a:gs pos="100000">
              <a:srgbClr val="008A3E"/>
            </a:gs>
          </a:gsLst>
          <a:lin ang="5400000" scaled="0"/>
        </a:gra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3"/>
          <p:cNvSpPr/>
          <p:nvPr/>
        </p:nvSpPr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53"/>
          <p:cNvSpPr txBox="1"/>
          <p:nvPr/>
        </p:nvSpPr>
        <p:spPr>
          <a:xfrm>
            <a:off x="537845" y="386136"/>
            <a:ext cx="3546668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0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ARTIFICIAL</a:t>
            </a:r>
            <a:endParaRPr sz="7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53"/>
          <p:cNvSpPr txBox="1"/>
          <p:nvPr/>
        </p:nvSpPr>
        <p:spPr>
          <a:xfrm>
            <a:off x="6332571" y="386136"/>
            <a:ext cx="2230286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0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HUMANA</a:t>
            </a:r>
            <a:endParaRPr sz="7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8" name="Google Shape;498;p53"/>
          <p:cNvGrpSpPr/>
          <p:nvPr/>
        </p:nvGrpSpPr>
        <p:grpSpPr>
          <a:xfrm>
            <a:off x="537846" y="765186"/>
            <a:ext cx="1685723" cy="721858"/>
            <a:chOff x="1324244" y="2233460"/>
            <a:chExt cx="2247631" cy="962477"/>
          </a:xfrm>
        </p:grpSpPr>
        <p:sp>
          <p:nvSpPr>
            <p:cNvPr id="499" name="Google Shape;499;p53"/>
            <p:cNvSpPr txBox="1"/>
            <p:nvPr/>
          </p:nvSpPr>
          <p:spPr>
            <a:xfrm>
              <a:off x="1324244" y="2233460"/>
              <a:ext cx="1864247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i="1" lang="pt-BR" sz="1500">
                  <a:solidFill>
                    <a:schemeClr val="lt1"/>
                  </a:solidFill>
                  <a:latin typeface="Gantari Medium"/>
                  <a:ea typeface="Gantari Medium"/>
                  <a:cs typeface="Gantari Medium"/>
                  <a:sym typeface="Gantari Medium"/>
                </a:rPr>
                <a:t>Habilidades</a:t>
              </a:r>
              <a:endParaRPr i="1" sz="21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endParaRPr>
            </a:p>
          </p:txBody>
        </p:sp>
        <p:sp>
          <p:nvSpPr>
            <p:cNvPr id="500" name="Google Shape;500;p53"/>
            <p:cNvSpPr txBox="1"/>
            <p:nvPr/>
          </p:nvSpPr>
          <p:spPr>
            <a:xfrm>
              <a:off x="1324244" y="2630486"/>
              <a:ext cx="2247631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 fontScale="92500"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b="1" lang="pt-BR" sz="2100">
                  <a:solidFill>
                    <a:schemeClr val="lt1"/>
                  </a:solidFill>
                  <a:latin typeface="Gantari Black"/>
                  <a:ea typeface="Gantari Black"/>
                  <a:cs typeface="Gantari Black"/>
                  <a:sym typeface="Gantari Black"/>
                </a:rPr>
                <a:t>UMA por vez</a:t>
              </a:r>
              <a:endParaRPr b="1" sz="27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endParaRPr>
            </a:p>
          </p:txBody>
        </p:sp>
      </p:grpSp>
      <p:grpSp>
        <p:nvGrpSpPr>
          <p:cNvPr id="501" name="Google Shape;501;p53"/>
          <p:cNvGrpSpPr/>
          <p:nvPr/>
        </p:nvGrpSpPr>
        <p:grpSpPr>
          <a:xfrm>
            <a:off x="537846" y="1333111"/>
            <a:ext cx="1685723" cy="721858"/>
            <a:chOff x="1324244" y="2233460"/>
            <a:chExt cx="2247631" cy="962477"/>
          </a:xfrm>
        </p:grpSpPr>
        <p:sp>
          <p:nvSpPr>
            <p:cNvPr id="502" name="Google Shape;502;p53"/>
            <p:cNvSpPr txBox="1"/>
            <p:nvPr/>
          </p:nvSpPr>
          <p:spPr>
            <a:xfrm>
              <a:off x="1324244" y="2233460"/>
              <a:ext cx="1864247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i="1" lang="pt-BR" sz="1500">
                  <a:solidFill>
                    <a:schemeClr val="lt1"/>
                  </a:solidFill>
                  <a:latin typeface="Gantari Medium"/>
                  <a:ea typeface="Gantari Medium"/>
                  <a:cs typeface="Gantari Medium"/>
                  <a:sym typeface="Gantari Medium"/>
                </a:rPr>
                <a:t>Melhor em</a:t>
              </a:r>
              <a:endParaRPr i="1" sz="21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endParaRPr>
            </a:p>
          </p:txBody>
        </p:sp>
        <p:sp>
          <p:nvSpPr>
            <p:cNvPr id="503" name="Google Shape;503;p53"/>
            <p:cNvSpPr txBox="1"/>
            <p:nvPr/>
          </p:nvSpPr>
          <p:spPr>
            <a:xfrm>
              <a:off x="1324244" y="2630486"/>
              <a:ext cx="2247631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b="1" lang="pt-BR" sz="2100">
                  <a:solidFill>
                    <a:schemeClr val="lt1"/>
                  </a:solidFill>
                  <a:latin typeface="Gantari Black"/>
                  <a:ea typeface="Gantari Black"/>
                  <a:cs typeface="Gantari Black"/>
                  <a:sym typeface="Gantari Black"/>
                </a:rPr>
                <a:t>Automação</a:t>
              </a:r>
              <a:endParaRPr b="1" sz="27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endParaRPr>
            </a:p>
          </p:txBody>
        </p:sp>
      </p:grpSp>
      <p:grpSp>
        <p:nvGrpSpPr>
          <p:cNvPr id="504" name="Google Shape;504;p53"/>
          <p:cNvGrpSpPr/>
          <p:nvPr/>
        </p:nvGrpSpPr>
        <p:grpSpPr>
          <a:xfrm>
            <a:off x="537846" y="3208370"/>
            <a:ext cx="1975045" cy="721858"/>
            <a:chOff x="1324244" y="2233460"/>
            <a:chExt cx="2633394" cy="962477"/>
          </a:xfrm>
        </p:grpSpPr>
        <p:sp>
          <p:nvSpPr>
            <p:cNvPr id="505" name="Google Shape;505;p53"/>
            <p:cNvSpPr txBox="1"/>
            <p:nvPr/>
          </p:nvSpPr>
          <p:spPr>
            <a:xfrm>
              <a:off x="1324244" y="2233460"/>
              <a:ext cx="2633394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i="1" lang="pt-BR" sz="1500">
                  <a:solidFill>
                    <a:schemeClr val="lt1"/>
                  </a:solidFill>
                  <a:latin typeface="Gantari Medium"/>
                  <a:ea typeface="Gantari Medium"/>
                  <a:cs typeface="Gantari Medium"/>
                  <a:sym typeface="Gantari Medium"/>
                </a:rPr>
                <a:t>Ganho em análise de</a:t>
              </a:r>
              <a:endParaRPr i="1" sz="21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endParaRPr>
            </a:p>
          </p:txBody>
        </p:sp>
        <p:sp>
          <p:nvSpPr>
            <p:cNvPr id="506" name="Google Shape;506;p53"/>
            <p:cNvSpPr txBox="1"/>
            <p:nvPr/>
          </p:nvSpPr>
          <p:spPr>
            <a:xfrm>
              <a:off x="1324244" y="2630486"/>
              <a:ext cx="2247631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b="1" lang="pt-BR" sz="2100">
                  <a:solidFill>
                    <a:schemeClr val="lt1"/>
                  </a:solidFill>
                  <a:latin typeface="Gantari Black"/>
                  <a:ea typeface="Gantari Black"/>
                  <a:cs typeface="Gantari Black"/>
                  <a:sym typeface="Gantari Black"/>
                </a:rPr>
                <a:t>Volume</a:t>
              </a:r>
              <a:endParaRPr b="1" sz="27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endParaRPr>
            </a:p>
          </p:txBody>
        </p:sp>
      </p:grpSp>
      <p:grpSp>
        <p:nvGrpSpPr>
          <p:cNvPr id="507" name="Google Shape;507;p53"/>
          <p:cNvGrpSpPr/>
          <p:nvPr/>
        </p:nvGrpSpPr>
        <p:grpSpPr>
          <a:xfrm>
            <a:off x="6332572" y="765186"/>
            <a:ext cx="2700712" cy="721858"/>
            <a:chOff x="1324243" y="2233460"/>
            <a:chExt cx="3600949" cy="962477"/>
          </a:xfrm>
        </p:grpSpPr>
        <p:sp>
          <p:nvSpPr>
            <p:cNvPr id="508" name="Google Shape;508;p53"/>
            <p:cNvSpPr txBox="1"/>
            <p:nvPr/>
          </p:nvSpPr>
          <p:spPr>
            <a:xfrm>
              <a:off x="1324244" y="2233460"/>
              <a:ext cx="1864247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i="1" lang="pt-BR" sz="1500">
                  <a:solidFill>
                    <a:schemeClr val="lt1"/>
                  </a:solidFill>
                  <a:latin typeface="Gantari Medium"/>
                  <a:ea typeface="Gantari Medium"/>
                  <a:cs typeface="Gantari Medium"/>
                  <a:sym typeface="Gantari Medium"/>
                </a:rPr>
                <a:t>Habilidades</a:t>
              </a:r>
              <a:endParaRPr i="1" sz="21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endParaRPr>
            </a:p>
          </p:txBody>
        </p:sp>
        <p:sp>
          <p:nvSpPr>
            <p:cNvPr id="509" name="Google Shape;509;p53"/>
            <p:cNvSpPr txBox="1"/>
            <p:nvPr/>
          </p:nvSpPr>
          <p:spPr>
            <a:xfrm>
              <a:off x="1324243" y="2630486"/>
              <a:ext cx="3600949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 fontScale="92500"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b="1" lang="pt-BR" sz="2100">
                  <a:solidFill>
                    <a:schemeClr val="lt1"/>
                  </a:solidFill>
                  <a:latin typeface="Gantari Black"/>
                  <a:ea typeface="Gantari Black"/>
                  <a:cs typeface="Gantari Black"/>
                  <a:sym typeface="Gantari Black"/>
                </a:rPr>
                <a:t>Múltiplas simultâneas</a:t>
              </a:r>
              <a:endParaRPr b="1" sz="27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endParaRPr>
            </a:p>
          </p:txBody>
        </p:sp>
      </p:grpSp>
      <p:grpSp>
        <p:nvGrpSpPr>
          <p:cNvPr id="510" name="Google Shape;510;p53"/>
          <p:cNvGrpSpPr/>
          <p:nvPr/>
        </p:nvGrpSpPr>
        <p:grpSpPr>
          <a:xfrm>
            <a:off x="6332573" y="1333111"/>
            <a:ext cx="1685723" cy="721858"/>
            <a:chOff x="1324244" y="2233460"/>
            <a:chExt cx="2247631" cy="962477"/>
          </a:xfrm>
        </p:grpSpPr>
        <p:sp>
          <p:nvSpPr>
            <p:cNvPr id="511" name="Google Shape;511;p53"/>
            <p:cNvSpPr txBox="1"/>
            <p:nvPr/>
          </p:nvSpPr>
          <p:spPr>
            <a:xfrm>
              <a:off x="1324244" y="2233460"/>
              <a:ext cx="1864247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i="1" lang="pt-BR" sz="1500">
                  <a:solidFill>
                    <a:schemeClr val="lt1"/>
                  </a:solidFill>
                  <a:latin typeface="Gantari Medium"/>
                  <a:ea typeface="Gantari Medium"/>
                  <a:cs typeface="Gantari Medium"/>
                  <a:sym typeface="Gantari Medium"/>
                </a:rPr>
                <a:t>Melhor em</a:t>
              </a:r>
              <a:endParaRPr i="1" sz="21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endParaRPr>
            </a:p>
          </p:txBody>
        </p:sp>
        <p:sp>
          <p:nvSpPr>
            <p:cNvPr id="512" name="Google Shape;512;p53"/>
            <p:cNvSpPr txBox="1"/>
            <p:nvPr/>
          </p:nvSpPr>
          <p:spPr>
            <a:xfrm>
              <a:off x="1324244" y="2630486"/>
              <a:ext cx="2247631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b="1" lang="pt-BR" sz="2100">
                  <a:solidFill>
                    <a:schemeClr val="lt1"/>
                  </a:solidFill>
                  <a:latin typeface="Gantari Black"/>
                  <a:ea typeface="Gantari Black"/>
                  <a:cs typeface="Gantari Black"/>
                  <a:sym typeface="Gantari Black"/>
                </a:rPr>
                <a:t>Autonomia</a:t>
              </a:r>
              <a:endParaRPr b="1" sz="27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endParaRPr>
            </a:p>
          </p:txBody>
        </p:sp>
      </p:grpSp>
      <p:grpSp>
        <p:nvGrpSpPr>
          <p:cNvPr id="513" name="Google Shape;513;p53"/>
          <p:cNvGrpSpPr/>
          <p:nvPr/>
        </p:nvGrpSpPr>
        <p:grpSpPr>
          <a:xfrm>
            <a:off x="6332573" y="3208370"/>
            <a:ext cx="1975045" cy="721858"/>
            <a:chOff x="1324244" y="2233460"/>
            <a:chExt cx="2633394" cy="962477"/>
          </a:xfrm>
        </p:grpSpPr>
        <p:sp>
          <p:nvSpPr>
            <p:cNvPr id="514" name="Google Shape;514;p53"/>
            <p:cNvSpPr txBox="1"/>
            <p:nvPr/>
          </p:nvSpPr>
          <p:spPr>
            <a:xfrm>
              <a:off x="1324244" y="2233460"/>
              <a:ext cx="2633394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i="1" lang="pt-BR" sz="1500">
                  <a:solidFill>
                    <a:schemeClr val="lt1"/>
                  </a:solidFill>
                  <a:latin typeface="Gantari Medium"/>
                  <a:ea typeface="Gantari Medium"/>
                  <a:cs typeface="Gantari Medium"/>
                  <a:sym typeface="Gantari Medium"/>
                </a:rPr>
                <a:t>Ganho em análise de</a:t>
              </a:r>
              <a:endParaRPr i="1" sz="21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endParaRPr>
            </a:p>
          </p:txBody>
        </p:sp>
        <p:sp>
          <p:nvSpPr>
            <p:cNvPr id="515" name="Google Shape;515;p53"/>
            <p:cNvSpPr txBox="1"/>
            <p:nvPr/>
          </p:nvSpPr>
          <p:spPr>
            <a:xfrm>
              <a:off x="1324244" y="2630486"/>
              <a:ext cx="2247631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 fontScale="92500"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b="1" lang="pt-BR" sz="2100">
                  <a:solidFill>
                    <a:schemeClr val="lt1"/>
                  </a:solidFill>
                  <a:latin typeface="Gantari Black"/>
                  <a:ea typeface="Gantari Black"/>
                  <a:cs typeface="Gantari Black"/>
                  <a:sym typeface="Gantari Black"/>
                </a:rPr>
                <a:t>Ambiguidade</a:t>
              </a:r>
              <a:endParaRPr b="1" sz="27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endParaRPr>
            </a:p>
          </p:txBody>
        </p:sp>
      </p:grpSp>
      <p:grpSp>
        <p:nvGrpSpPr>
          <p:cNvPr id="516" name="Google Shape;516;p53"/>
          <p:cNvGrpSpPr/>
          <p:nvPr/>
        </p:nvGrpSpPr>
        <p:grpSpPr>
          <a:xfrm>
            <a:off x="537846" y="3787014"/>
            <a:ext cx="1975045" cy="721858"/>
            <a:chOff x="1324244" y="2233460"/>
            <a:chExt cx="2633394" cy="962477"/>
          </a:xfrm>
        </p:grpSpPr>
        <p:sp>
          <p:nvSpPr>
            <p:cNvPr id="517" name="Google Shape;517;p53"/>
            <p:cNvSpPr txBox="1"/>
            <p:nvPr/>
          </p:nvSpPr>
          <p:spPr>
            <a:xfrm>
              <a:off x="1324244" y="2233460"/>
              <a:ext cx="2633394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i="1" lang="pt-BR" sz="1500">
                  <a:solidFill>
                    <a:schemeClr val="lt1"/>
                  </a:solidFill>
                  <a:latin typeface="Gantari Medium"/>
                  <a:ea typeface="Gantari Medium"/>
                  <a:cs typeface="Gantari Medium"/>
                  <a:sym typeface="Gantari Medium"/>
                </a:rPr>
                <a:t>Processamento</a:t>
              </a:r>
              <a:endParaRPr i="1" sz="21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endParaRPr>
            </a:p>
          </p:txBody>
        </p:sp>
        <p:sp>
          <p:nvSpPr>
            <p:cNvPr id="518" name="Google Shape;518;p53"/>
            <p:cNvSpPr txBox="1"/>
            <p:nvPr/>
          </p:nvSpPr>
          <p:spPr>
            <a:xfrm>
              <a:off x="1324244" y="2630486"/>
              <a:ext cx="2247631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b="1" lang="pt-BR" sz="2100">
                  <a:solidFill>
                    <a:schemeClr val="lt1"/>
                  </a:solidFill>
                  <a:latin typeface="Gantari Black"/>
                  <a:ea typeface="Gantari Black"/>
                  <a:cs typeface="Gantari Black"/>
                  <a:sym typeface="Gantari Black"/>
                </a:rPr>
                <a:t>Velocidade</a:t>
              </a:r>
              <a:endParaRPr b="1" sz="27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endParaRPr>
            </a:p>
          </p:txBody>
        </p:sp>
      </p:grpSp>
      <p:grpSp>
        <p:nvGrpSpPr>
          <p:cNvPr id="519" name="Google Shape;519;p53"/>
          <p:cNvGrpSpPr/>
          <p:nvPr/>
        </p:nvGrpSpPr>
        <p:grpSpPr>
          <a:xfrm>
            <a:off x="6332572" y="3787014"/>
            <a:ext cx="2936456" cy="721858"/>
            <a:chOff x="1324244" y="2233460"/>
            <a:chExt cx="2973715" cy="962477"/>
          </a:xfrm>
        </p:grpSpPr>
        <p:sp>
          <p:nvSpPr>
            <p:cNvPr id="520" name="Google Shape;520;p53"/>
            <p:cNvSpPr txBox="1"/>
            <p:nvPr/>
          </p:nvSpPr>
          <p:spPr>
            <a:xfrm>
              <a:off x="1324244" y="2233460"/>
              <a:ext cx="2633394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i="1" lang="pt-BR" sz="1500">
                  <a:solidFill>
                    <a:schemeClr val="lt1"/>
                  </a:solidFill>
                  <a:latin typeface="Gantari Medium"/>
                  <a:ea typeface="Gantari Medium"/>
                  <a:cs typeface="Gantari Medium"/>
                  <a:sym typeface="Gantari Medium"/>
                </a:rPr>
                <a:t>Processamento</a:t>
              </a:r>
              <a:endParaRPr i="1" sz="21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endParaRPr>
            </a:p>
          </p:txBody>
        </p:sp>
        <p:sp>
          <p:nvSpPr>
            <p:cNvPr id="521" name="Google Shape;521;p53"/>
            <p:cNvSpPr txBox="1"/>
            <p:nvPr/>
          </p:nvSpPr>
          <p:spPr>
            <a:xfrm>
              <a:off x="1324244" y="2630486"/>
              <a:ext cx="2973715" cy="565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b="1" lang="pt-BR" sz="2100">
                  <a:solidFill>
                    <a:schemeClr val="lt1"/>
                  </a:solidFill>
                  <a:latin typeface="Gantari Black"/>
                  <a:ea typeface="Gantari Black"/>
                  <a:cs typeface="Gantari Black"/>
                  <a:sym typeface="Gantari Black"/>
                </a:rPr>
                <a:t>Pensamento Crítico</a:t>
              </a:r>
              <a:endParaRPr b="1" sz="27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endParaRPr>
            </a:p>
          </p:txBody>
        </p:sp>
      </p:grpSp>
      <p:sp>
        <p:nvSpPr>
          <p:cNvPr id="522" name="Google Shape;522;p53"/>
          <p:cNvSpPr txBox="1"/>
          <p:nvPr/>
        </p:nvSpPr>
        <p:spPr>
          <a:xfrm>
            <a:off x="526618" y="4258498"/>
            <a:ext cx="2139727" cy="64486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i="1" lang="pt-BR" sz="2700">
                <a:solidFill>
                  <a:srgbClr val="D5E028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RAZÃO</a:t>
            </a:r>
            <a:endParaRPr i="1" sz="3300">
              <a:solidFill>
                <a:srgbClr val="D5E028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  <p:sp>
        <p:nvSpPr>
          <p:cNvPr id="523" name="Google Shape;523;p53"/>
          <p:cNvSpPr/>
          <p:nvPr/>
        </p:nvSpPr>
        <p:spPr>
          <a:xfrm>
            <a:off x="2748104" y="803778"/>
            <a:ext cx="3653201" cy="3653201"/>
          </a:xfrm>
          <a:prstGeom prst="ellipse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pessoa, objeto, mulher, escuro&#10;&#10;Descrição gerada automaticamente" id="524" name="Google Shape;524;p53"/>
          <p:cNvPicPr preferRelativeResize="0"/>
          <p:nvPr/>
        </p:nvPicPr>
        <p:blipFill rotWithShape="1">
          <a:blip r:embed="rId3">
            <a:alphaModFix/>
          </a:blip>
          <a:srcRect b="29655" l="0" r="53237" t="26943"/>
          <a:stretch/>
        </p:blipFill>
        <p:spPr>
          <a:xfrm>
            <a:off x="-554548" y="2002088"/>
            <a:ext cx="5248080" cy="19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3"/>
          <p:cNvSpPr txBox="1"/>
          <p:nvPr/>
        </p:nvSpPr>
        <p:spPr>
          <a:xfrm>
            <a:off x="6319615" y="4258498"/>
            <a:ext cx="2139727" cy="64486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i="1" lang="pt-BR" sz="2700">
                <a:solidFill>
                  <a:srgbClr val="D5E028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EMOÇÃO</a:t>
            </a:r>
            <a:endParaRPr i="1" sz="3300">
              <a:solidFill>
                <a:srgbClr val="D5E028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  <p:pic>
        <p:nvPicPr>
          <p:cNvPr descr="Uma imagem contendo pessoa, objeto, mulher, escuro&#10;&#10;Descrição gerada automaticamente" id="526" name="Google Shape;526;p53"/>
          <p:cNvPicPr preferRelativeResize="0"/>
          <p:nvPr/>
        </p:nvPicPr>
        <p:blipFill rotWithShape="1">
          <a:blip r:embed="rId3">
            <a:alphaModFix/>
          </a:blip>
          <a:srcRect b="29062" l="46332" r="-1759" t="27492"/>
          <a:stretch/>
        </p:blipFill>
        <p:spPr>
          <a:xfrm rot="-365221">
            <a:off x="4522322" y="1948097"/>
            <a:ext cx="5018685" cy="159120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3"/>
          <p:cNvSpPr txBox="1"/>
          <p:nvPr/>
        </p:nvSpPr>
        <p:spPr>
          <a:xfrm>
            <a:off x="1671229" y="1789795"/>
            <a:ext cx="5801542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6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INTELIGÊNCIA</a:t>
            </a:r>
            <a:endParaRPr sz="7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1227" y="3517122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2558" y="2661781"/>
            <a:ext cx="2772283" cy="168876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4">
            <a:alphaModFix/>
          </a:blip>
          <a:srcRect b="9399" l="24365" r="13479" t="9876"/>
          <a:stretch/>
        </p:blipFill>
        <p:spPr>
          <a:xfrm rot="-5400000">
            <a:off x="4496288" y="59604"/>
            <a:ext cx="1840529" cy="318713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5">
            <a:alphaModFix/>
          </a:blip>
          <a:srcRect b="7174" l="1660" r="0" t="1342"/>
          <a:stretch/>
        </p:blipFill>
        <p:spPr>
          <a:xfrm>
            <a:off x="7199237" y="732904"/>
            <a:ext cx="1739583" cy="180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4486" y="2650748"/>
            <a:ext cx="1982966" cy="169662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64" name="Google Shape;164;p27"/>
          <p:cNvSpPr txBox="1"/>
          <p:nvPr/>
        </p:nvSpPr>
        <p:spPr>
          <a:xfrm>
            <a:off x="397937" y="1747110"/>
            <a:ext cx="4067318" cy="13965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86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1956</a:t>
            </a:r>
            <a:endParaRPr sz="14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498880" y="2905718"/>
            <a:ext cx="225783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São Jerônimo</a:t>
            </a:r>
            <a:endParaRPr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7"/>
          <p:cNvSpPr/>
          <p:nvPr/>
        </p:nvSpPr>
        <p:spPr>
          <a:xfrm>
            <a:off x="1" y="4430486"/>
            <a:ext cx="9144000" cy="713015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1358984" y="4267201"/>
            <a:ext cx="326572" cy="3265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p27"/>
          <p:cNvCxnSpPr/>
          <p:nvPr/>
        </p:nvCxnSpPr>
        <p:spPr>
          <a:xfrm>
            <a:off x="-27432" y="4430486"/>
            <a:ext cx="9171432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9" name="Google Shape;16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3465054" y="216548"/>
            <a:ext cx="3038118" cy="2077742"/>
          </a:xfrm>
          <a:prstGeom prst="roundRect">
            <a:avLst>
              <a:gd fmla="val 9502" name="adj"/>
            </a:avLst>
          </a:prstGeom>
          <a:noFill/>
          <a:ln>
            <a:noFill/>
          </a:ln>
        </p:spPr>
      </p:pic>
      <p:pic>
        <p:nvPicPr>
          <p:cNvPr descr="Prédio alto com rua e prédios ao fundo&#10;&#10;Descrição gerada automaticamente" id="170" name="Google Shape;170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3465054" y="2407724"/>
            <a:ext cx="3038118" cy="1826976"/>
          </a:xfrm>
          <a:prstGeom prst="roundRect">
            <a:avLst>
              <a:gd fmla="val 15356" name="adj"/>
            </a:avLst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4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la de celular com texto preto sobre fundo branco&#10;&#10;Descrição gerada automaticamente" id="534" name="Google Shape;53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422" y="-105083"/>
            <a:ext cx="466442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4"/>
          <p:cNvSpPr/>
          <p:nvPr/>
        </p:nvSpPr>
        <p:spPr>
          <a:xfrm>
            <a:off x="0" y="-1"/>
            <a:ext cx="9143985" cy="5143499"/>
          </a:xfrm>
          <a:prstGeom prst="rect">
            <a:avLst/>
          </a:prstGeom>
          <a:solidFill>
            <a:srgbClr val="008A3E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54"/>
          <p:cNvSpPr/>
          <p:nvPr/>
        </p:nvSpPr>
        <p:spPr>
          <a:xfrm>
            <a:off x="15" y="4566431"/>
            <a:ext cx="9143985" cy="577068"/>
          </a:xfrm>
          <a:prstGeom prst="rect">
            <a:avLst/>
          </a:prstGeom>
          <a:solidFill>
            <a:srgbClr val="D5E02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54"/>
          <p:cNvSpPr txBox="1"/>
          <p:nvPr/>
        </p:nvSpPr>
        <p:spPr>
          <a:xfrm>
            <a:off x="1015474" y="2629712"/>
            <a:ext cx="27357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i="1" lang="pt-BR" sz="2100">
                <a:solidFill>
                  <a:schemeClr val="lt1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Otelmo Drebes</a:t>
            </a:r>
            <a:endParaRPr i="1" sz="2100">
              <a:solidFill>
                <a:schemeClr val="lt1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  <p:sp>
        <p:nvSpPr>
          <p:cNvPr id="538" name="Google Shape;538;p54"/>
          <p:cNvSpPr txBox="1"/>
          <p:nvPr/>
        </p:nvSpPr>
        <p:spPr>
          <a:xfrm>
            <a:off x="965529" y="1420619"/>
            <a:ext cx="4617833" cy="115858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b="1" lang="pt-BR" sz="6000">
                <a:solidFill>
                  <a:srgbClr val="FFFFFF"/>
                </a:solidFill>
                <a:latin typeface="Gantari Black"/>
                <a:ea typeface="Gantari Black"/>
                <a:cs typeface="Gantari Black"/>
                <a:sym typeface="Gantari Black"/>
              </a:rPr>
              <a:t>OBRIGADO</a:t>
            </a:r>
            <a:endParaRPr sz="1100"/>
          </a:p>
        </p:txBody>
      </p:sp>
      <p:pic>
        <p:nvPicPr>
          <p:cNvPr descr="Homem em pé com terno&#10;&#10;Descrição gerada automaticamente" id="539" name="Google Shape;539;p54"/>
          <p:cNvPicPr preferRelativeResize="0"/>
          <p:nvPr/>
        </p:nvPicPr>
        <p:blipFill rotWithShape="1">
          <a:blip r:embed="rId4">
            <a:alphaModFix/>
          </a:blip>
          <a:srcRect b="54197" l="30081" r="30580" t="10388"/>
          <a:stretch/>
        </p:blipFill>
        <p:spPr>
          <a:xfrm>
            <a:off x="5067272" y="284085"/>
            <a:ext cx="3597176" cy="486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0227" y="1209181"/>
            <a:ext cx="995606" cy="441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4"/>
          <p:cNvSpPr/>
          <p:nvPr/>
        </p:nvSpPr>
        <p:spPr>
          <a:xfrm>
            <a:off x="-4742848" y="-1"/>
            <a:ext cx="4382945" cy="5143500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54"/>
          <p:cNvSpPr txBox="1"/>
          <p:nvPr/>
        </p:nvSpPr>
        <p:spPr>
          <a:xfrm>
            <a:off x="-4136202" y="1348872"/>
            <a:ext cx="4067318" cy="198515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25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1956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54"/>
          <p:cNvSpPr txBox="1"/>
          <p:nvPr/>
        </p:nvSpPr>
        <p:spPr>
          <a:xfrm>
            <a:off x="-3952963" y="2905718"/>
            <a:ext cx="225783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São Jerônimo</a:t>
            </a:r>
            <a:endParaRPr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54"/>
          <p:cNvSpPr txBox="1"/>
          <p:nvPr/>
        </p:nvSpPr>
        <p:spPr>
          <a:xfrm>
            <a:off x="1031323" y="2965618"/>
            <a:ext cx="22992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500">
                <a:solidFill>
                  <a:schemeClr val="lt1"/>
                </a:solidFill>
                <a:latin typeface="Gantari Light"/>
                <a:ea typeface="Gantari Light"/>
                <a:cs typeface="Gantari Light"/>
                <a:sym typeface="Gantari Light"/>
              </a:rPr>
              <a:t>Presidente Grupo Lebes</a:t>
            </a:r>
            <a:endParaRPr i="1" sz="1500">
              <a:solidFill>
                <a:schemeClr val="lt1"/>
              </a:solidFill>
              <a:latin typeface="Gantari Light"/>
              <a:ea typeface="Gantari Light"/>
              <a:cs typeface="Gantari Light"/>
              <a:sym typeface="Gantari Light"/>
            </a:endParaRPr>
          </a:p>
        </p:txBody>
      </p:sp>
      <p:sp>
        <p:nvSpPr>
          <p:cNvPr id="545" name="Google Shape;545;p54"/>
          <p:cNvSpPr txBox="1"/>
          <p:nvPr/>
        </p:nvSpPr>
        <p:spPr>
          <a:xfrm>
            <a:off x="1015460" y="3369491"/>
            <a:ext cx="1834897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FFFF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(51) 99987-5919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FFFF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@otelmodrebes</a:t>
            </a:r>
            <a:endParaRPr sz="2400">
              <a:solidFill>
                <a:schemeClr val="dk1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FFFF"/>
                </a:solidFill>
                <a:latin typeface="Gantari Medium"/>
                <a:ea typeface="Gantari Medium"/>
                <a:cs typeface="Gantari Medium"/>
                <a:sym typeface="Gantari Medium"/>
              </a:rPr>
              <a:t>@lojaslebes</a:t>
            </a:r>
            <a:endParaRPr sz="1400">
              <a:solidFill>
                <a:srgbClr val="FFFFFF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/>
          <p:nvPr/>
        </p:nvSpPr>
        <p:spPr>
          <a:xfrm>
            <a:off x="1" y="4430486"/>
            <a:ext cx="9144000" cy="713015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8"/>
          <p:cNvSpPr/>
          <p:nvPr/>
        </p:nvSpPr>
        <p:spPr>
          <a:xfrm>
            <a:off x="6429727" y="4267201"/>
            <a:ext cx="326572" cy="3265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8" name="Google Shape;178;p28"/>
          <p:cNvCxnSpPr/>
          <p:nvPr/>
        </p:nvCxnSpPr>
        <p:spPr>
          <a:xfrm>
            <a:off x="-27432" y="4430486"/>
            <a:ext cx="9171432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9" name="Google Shape;17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610" y="187468"/>
            <a:ext cx="3104493" cy="2106821"/>
          </a:xfrm>
          <a:prstGeom prst="roundRect">
            <a:avLst>
              <a:gd fmla="val 9502" name="adj"/>
            </a:avLst>
          </a:prstGeom>
          <a:noFill/>
          <a:ln>
            <a:noFill/>
          </a:ln>
        </p:spPr>
      </p:pic>
      <p:pic>
        <p:nvPicPr>
          <p:cNvPr descr="Prédio alto com rua e prédios ao fundo&#10;&#10;Descrição gerada automaticamente" id="180" name="Google Shape;18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9120" y="2414589"/>
            <a:ext cx="3175458" cy="1909565"/>
          </a:xfrm>
          <a:prstGeom prst="roundRect">
            <a:avLst>
              <a:gd fmla="val 15356" name="adj"/>
            </a:avLst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/>
        </p:nvSpPr>
        <p:spPr>
          <a:xfrm>
            <a:off x="5541437" y="1747110"/>
            <a:ext cx="4067318" cy="13965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86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2009</a:t>
            </a:r>
            <a:endParaRPr sz="14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5642380" y="2905718"/>
            <a:ext cx="2611713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Porto Alegre</a:t>
            </a:r>
            <a:endParaRPr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40952" y="650371"/>
            <a:ext cx="4931309" cy="3287836"/>
          </a:xfrm>
          <a:prstGeom prst="roundRect">
            <a:avLst>
              <a:gd fmla="val 6386" name="adj"/>
            </a:avLst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/>
          <p:nvPr/>
        </p:nvSpPr>
        <p:spPr>
          <a:xfrm>
            <a:off x="1" y="4430486"/>
            <a:ext cx="9144000" cy="713015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9"/>
          <p:cNvSpPr/>
          <p:nvPr/>
        </p:nvSpPr>
        <p:spPr>
          <a:xfrm>
            <a:off x="1451203" y="4267201"/>
            <a:ext cx="326572" cy="3265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" name="Google Shape;191;p29"/>
          <p:cNvCxnSpPr/>
          <p:nvPr/>
        </p:nvCxnSpPr>
        <p:spPr>
          <a:xfrm>
            <a:off x="-27432" y="4430486"/>
            <a:ext cx="9171432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54958" y="216548"/>
            <a:ext cx="3038118" cy="2077742"/>
          </a:xfrm>
          <a:prstGeom prst="roundRect">
            <a:avLst>
              <a:gd fmla="val 9502" name="adj"/>
            </a:avLst>
          </a:prstGeom>
          <a:noFill/>
          <a:ln>
            <a:noFill/>
          </a:ln>
        </p:spPr>
      </p:pic>
      <p:pic>
        <p:nvPicPr>
          <p:cNvPr descr="Prédio alto com rua e prédios ao fundo&#10;&#10;Descrição gerada automaticamente" id="193" name="Google Shape;19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54958" y="2407724"/>
            <a:ext cx="3038118" cy="1826976"/>
          </a:xfrm>
          <a:prstGeom prst="roundRect">
            <a:avLst>
              <a:gd fmla="val 15356" name="adj"/>
            </a:avLst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1608" y="3275759"/>
            <a:ext cx="995606" cy="441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/>
        </p:nvSpPr>
        <p:spPr>
          <a:xfrm>
            <a:off x="477037" y="3252552"/>
            <a:ext cx="2315114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 Grupo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19248" y="713014"/>
            <a:ext cx="4931309" cy="3287836"/>
          </a:xfrm>
          <a:prstGeom prst="roundRect">
            <a:avLst>
              <a:gd fmla="val 6386" name="adj"/>
            </a:avLst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376095" y="1747110"/>
            <a:ext cx="4067318" cy="13965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86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2012</a:t>
            </a:r>
            <a:endParaRPr sz="14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477038" y="2905718"/>
            <a:ext cx="3351325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Centro Administrativo</a:t>
            </a:r>
            <a:endParaRPr sz="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omem de terno e gravata&#10;&#10;Descrição gerada automaticamente" id="199" name="Google Shape;199;p29"/>
          <p:cNvPicPr preferRelativeResize="0"/>
          <p:nvPr/>
        </p:nvPicPr>
        <p:blipFill rotWithShape="1">
          <a:blip r:embed="rId7">
            <a:alphaModFix/>
          </a:blip>
          <a:srcRect b="54024" l="26728" r="25878" t="8764"/>
          <a:stretch/>
        </p:blipFill>
        <p:spPr>
          <a:xfrm>
            <a:off x="2586790" y="4948718"/>
            <a:ext cx="4211052" cy="498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/>
          <p:nvPr/>
        </p:nvSpPr>
        <p:spPr>
          <a:xfrm>
            <a:off x="4455811" y="4267201"/>
            <a:ext cx="326572" cy="3265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0"/>
          <p:cNvSpPr/>
          <p:nvPr/>
        </p:nvSpPr>
        <p:spPr>
          <a:xfrm>
            <a:off x="1" y="4430486"/>
            <a:ext cx="9144000" cy="713015"/>
          </a:xfrm>
          <a:prstGeom prst="rect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p30"/>
          <p:cNvCxnSpPr/>
          <p:nvPr/>
        </p:nvCxnSpPr>
        <p:spPr>
          <a:xfrm>
            <a:off x="-27432" y="4430486"/>
            <a:ext cx="9144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8" name="Google Shape;208;p30"/>
          <p:cNvSpPr txBox="1"/>
          <p:nvPr/>
        </p:nvSpPr>
        <p:spPr>
          <a:xfrm>
            <a:off x="1856229" y="767898"/>
            <a:ext cx="4067318" cy="13965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8600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2015</a:t>
            </a:r>
            <a:endParaRPr sz="1400">
              <a:solidFill>
                <a:srgbClr val="D5E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5322004" y="1154542"/>
            <a:ext cx="3351326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6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PRESIDÊNCIA</a:t>
            </a:r>
            <a:endParaRPr sz="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omem de terno e gravata&#10;&#10;Descrição gerada automaticamente" id="210" name="Google Shape;210;p30"/>
          <p:cNvPicPr preferRelativeResize="0"/>
          <p:nvPr/>
        </p:nvPicPr>
        <p:blipFill rotWithShape="1">
          <a:blip r:embed="rId3">
            <a:alphaModFix/>
          </a:blip>
          <a:srcRect b="54024" l="26728" r="25878" t="8764"/>
          <a:stretch/>
        </p:blipFill>
        <p:spPr>
          <a:xfrm>
            <a:off x="2513570" y="162140"/>
            <a:ext cx="4211052" cy="498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edifício, mesa, pequeno, de madeira&#10;&#10;Descrição gerada automaticamente" id="216" name="Google Shape;216;p31"/>
          <p:cNvPicPr preferRelativeResize="0"/>
          <p:nvPr/>
        </p:nvPicPr>
        <p:blipFill rotWithShape="1">
          <a:blip r:embed="rId3">
            <a:alphaModFix/>
          </a:blip>
          <a:srcRect b="0" l="3720" r="8725" t="12444"/>
          <a:stretch/>
        </p:blipFill>
        <p:spPr>
          <a:xfrm>
            <a:off x="-27432" y="0"/>
            <a:ext cx="91714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1"/>
          <p:cNvSpPr txBox="1"/>
          <p:nvPr/>
        </p:nvSpPr>
        <p:spPr>
          <a:xfrm>
            <a:off x="743776" y="3505452"/>
            <a:ext cx="7763607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45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ECOSSISTEMA</a:t>
            </a: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1"/>
          <p:cNvSpPr/>
          <p:nvPr/>
        </p:nvSpPr>
        <p:spPr>
          <a:xfrm>
            <a:off x="4455811" y="4267201"/>
            <a:ext cx="326572" cy="3265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9" name="Google Shape;219;p31"/>
          <p:cNvCxnSpPr/>
          <p:nvPr/>
        </p:nvCxnSpPr>
        <p:spPr>
          <a:xfrm>
            <a:off x="-27432" y="4430486"/>
            <a:ext cx="9144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stação de metro&#10;&#10;Descrição gerada automaticamente com confiança média" id="225" name="Google Shape;225;p32"/>
          <p:cNvPicPr preferRelativeResize="0"/>
          <p:nvPr/>
        </p:nvPicPr>
        <p:blipFill rotWithShape="1">
          <a:blip r:embed="rId3">
            <a:alphaModFix/>
          </a:blip>
          <a:srcRect b="9943" l="0" r="0" t="19744"/>
          <a:stretch/>
        </p:blipFill>
        <p:spPr>
          <a:xfrm>
            <a:off x="-1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743776" y="3505452"/>
            <a:ext cx="7763607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45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CENTRO DE DISTRIBUIÇÃO</a:t>
            </a:r>
            <a:endParaRPr sz="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2"/>
          <p:cNvSpPr/>
          <p:nvPr/>
        </p:nvSpPr>
        <p:spPr>
          <a:xfrm>
            <a:off x="4455811" y="4267201"/>
            <a:ext cx="326572" cy="3265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8" name="Google Shape;228;p32"/>
          <p:cNvCxnSpPr/>
          <p:nvPr/>
        </p:nvCxnSpPr>
        <p:spPr>
          <a:xfrm>
            <a:off x="-27432" y="4430486"/>
            <a:ext cx="9144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9" name="Google Shape;22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/>
        </p:nvSpPr>
        <p:spPr>
          <a:xfrm>
            <a:off x="250430" y="431033"/>
            <a:ext cx="7518971" cy="7386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O Resultado disso</a:t>
            </a:r>
            <a:endParaRPr sz="2100">
              <a:solidFill>
                <a:schemeClr val="lt1"/>
              </a:solidFill>
              <a:latin typeface="Gantari Medium"/>
              <a:ea typeface="Gantari Medium"/>
              <a:cs typeface="Gantari Medium"/>
              <a:sym typeface="Gantari Medium"/>
            </a:endParaRPr>
          </a:p>
        </p:txBody>
      </p:sp>
      <p:sp>
        <p:nvSpPr>
          <p:cNvPr id="235" name="Google Shape;235;p33"/>
          <p:cNvSpPr/>
          <p:nvPr/>
        </p:nvSpPr>
        <p:spPr>
          <a:xfrm>
            <a:off x="-3842755" y="1611782"/>
            <a:ext cx="9907798" cy="9449917"/>
          </a:xfrm>
          <a:prstGeom prst="ellipse">
            <a:avLst/>
          </a:prstGeom>
          <a:solidFill>
            <a:srgbClr val="0063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78980" y="2143667"/>
            <a:ext cx="2780806" cy="1200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6600" u="none" cap="none" strike="noStrike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+300</a:t>
            </a:r>
            <a:endParaRPr b="1" i="0" sz="6600" u="none" cap="none" strike="noStrike">
              <a:solidFill>
                <a:srgbClr val="D5E028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237" name="Google Shape;237;p33"/>
          <p:cNvSpPr txBox="1"/>
          <p:nvPr/>
        </p:nvSpPr>
        <p:spPr>
          <a:xfrm>
            <a:off x="466409" y="3013926"/>
            <a:ext cx="128930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34290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lojas</a:t>
            </a:r>
            <a:endParaRPr sz="1100"/>
          </a:p>
        </p:txBody>
      </p:sp>
      <p:sp>
        <p:nvSpPr>
          <p:cNvPr id="238" name="Google Shape;238;p33"/>
          <p:cNvSpPr txBox="1"/>
          <p:nvPr/>
        </p:nvSpPr>
        <p:spPr>
          <a:xfrm>
            <a:off x="533104" y="3568658"/>
            <a:ext cx="4321570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600" u="none" cap="none" strike="noStrike">
                <a:solidFill>
                  <a:srgbClr val="D5E028"/>
                </a:solidFill>
                <a:latin typeface="Gantari Black"/>
                <a:ea typeface="Gantari Black"/>
                <a:cs typeface="Gantari Black"/>
                <a:sym typeface="Gantari Black"/>
              </a:rPr>
              <a:t>300 municípios</a:t>
            </a:r>
            <a:endParaRPr b="1" i="0" sz="3600" u="none" cap="none" strike="noStrike">
              <a:solidFill>
                <a:srgbClr val="D5E028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517892" y="4032084"/>
            <a:ext cx="2175996" cy="4316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00" u="none" cap="none" strike="noStrike">
                <a:solidFill>
                  <a:schemeClr val="lt1"/>
                </a:solidFill>
                <a:latin typeface="Gantari Black"/>
                <a:ea typeface="Gantari Black"/>
                <a:cs typeface="Gantari Black"/>
                <a:sym typeface="Gantari Black"/>
              </a:rPr>
              <a:t>RS, SC e PR</a:t>
            </a:r>
            <a:endParaRPr b="0" i="0" sz="2100" u="none" cap="none" strike="noStrike">
              <a:solidFill>
                <a:schemeClr val="lt1"/>
              </a:solidFill>
              <a:latin typeface="Gantari Black"/>
              <a:ea typeface="Gantari Black"/>
              <a:cs typeface="Gantari Black"/>
              <a:sym typeface="Gantari Black"/>
            </a:endParaRPr>
          </a:p>
        </p:txBody>
      </p:sp>
      <p:pic>
        <p:nvPicPr>
          <p:cNvPr id="240" name="Google Shape;240;p33"/>
          <p:cNvPicPr preferRelativeResize="0"/>
          <p:nvPr/>
        </p:nvPicPr>
        <p:blipFill rotWithShape="1">
          <a:blip r:embed="rId3">
            <a:alphaModFix/>
          </a:blip>
          <a:srcRect b="3520" l="0" r="0" t="-2359"/>
          <a:stretch/>
        </p:blipFill>
        <p:spPr>
          <a:xfrm>
            <a:off x="5770603" y="-310649"/>
            <a:ext cx="3794138" cy="490863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/>
          <p:nvPr/>
        </p:nvSpPr>
        <p:spPr>
          <a:xfrm flipH="1" rot="10181804">
            <a:off x="-1538156" y="-342995"/>
            <a:ext cx="8496982" cy="2977221"/>
          </a:xfrm>
          <a:prstGeom prst="arc">
            <a:avLst>
              <a:gd fmla="val 12476954" name="adj1"/>
              <a:gd fmla="val 12979644" name="adj2"/>
            </a:avLst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8847" y="187469"/>
            <a:ext cx="921544" cy="41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